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467" userDrawn="1">
          <p15:clr>
            <a:srgbClr val="A4A3A4"/>
          </p15:clr>
        </p15:guide>
        <p15:guide id="2" pos="752" userDrawn="1">
          <p15:clr>
            <a:srgbClr val="A4A3A4"/>
          </p15:clr>
        </p15:guide>
        <p15:guide id="3" pos="6921" userDrawn="1">
          <p15:clr>
            <a:srgbClr val="A4A3A4"/>
          </p15:clr>
        </p15:guide>
        <p15:guide id="4" pos="17830" userDrawn="1">
          <p15:clr>
            <a:srgbClr val="A4A3A4"/>
          </p15:clr>
        </p15:guide>
        <p15:guide id="5" orient="horz" pos="13081" userDrawn="1">
          <p15:clr>
            <a:srgbClr val="A4A3A4"/>
          </p15:clr>
        </p15:guide>
        <p15:guide id="6" orient="horz" pos="426" userDrawn="1">
          <p15:clr>
            <a:srgbClr val="A4A3A4"/>
          </p15:clr>
        </p15:guide>
        <p15:guide id="7" orient="horz" pos="9770" userDrawn="1">
          <p15:clr>
            <a:srgbClr val="A4A3A4"/>
          </p15:clr>
        </p15:guide>
        <p15:guide id="8" pos="502" userDrawn="1">
          <p15:clr>
            <a:srgbClr val="A4A3A4"/>
          </p15:clr>
        </p15:guide>
        <p15:guide id="9" pos="10468" userDrawn="1">
          <p15:clr>
            <a:srgbClr val="A4A3A4"/>
          </p15:clr>
        </p15:guide>
        <p15:guide id="10" pos="10595" userDrawn="1">
          <p15:clr>
            <a:srgbClr val="A4A3A4"/>
          </p15:clr>
        </p15:guide>
        <p15:guide id="11" pos="204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CF8"/>
    <a:srgbClr val="F1CAC3"/>
    <a:srgbClr val="AFBCEF"/>
    <a:srgbClr val="F2F2F2"/>
    <a:srgbClr val="FFBF00"/>
    <a:srgbClr val="EF7D31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4"/>
    <p:restoredTop sz="94667"/>
  </p:normalViewPr>
  <p:slideViewPr>
    <p:cSldViewPr snapToGrid="0" showGuides="1">
      <p:cViewPr varScale="1">
        <p:scale>
          <a:sx n="44" d="100"/>
          <a:sy n="44" d="100"/>
        </p:scale>
        <p:origin x="1824" y="224"/>
      </p:cViewPr>
      <p:guideLst>
        <p:guide orient="horz" pos="2467"/>
        <p:guide pos="752"/>
        <p:guide pos="6921"/>
        <p:guide pos="17830"/>
        <p:guide orient="horz" pos="13081"/>
        <p:guide orient="horz" pos="426"/>
        <p:guide orient="horz" pos="9770"/>
        <p:guide pos="502"/>
        <p:guide pos="10468"/>
        <p:guide pos="10595"/>
        <p:guide pos="204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B AI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5910559" y="19756119"/>
            <a:ext cx="7680961" cy="116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B AI Research ">
  <p:cSld name="FB AI Research 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15910559" y="19756119"/>
            <a:ext cx="7680961" cy="116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45920" y="294640"/>
            <a:ext cx="29626562" cy="482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45920" y="5120640"/>
            <a:ext cx="29626562" cy="16824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5910559" y="19756119"/>
            <a:ext cx="7680961" cy="116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2" Type="http://schemas.openxmlformats.org/officeDocument/2006/relationships/tags" Target="../tags/tag2.xml"/><Relationship Id="rId16" Type="http://schemas.openxmlformats.org/officeDocument/2006/relationships/image" Target="../media/image10.emf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32" Type="http://schemas.openxmlformats.org/officeDocument/2006/relationships/image" Target="../media/image26.emf"/><Relationship Id="rId37" Type="http://schemas.openxmlformats.org/officeDocument/2006/relationships/image" Target="../media/image31.emf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9.emf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image" Target="../media/image4.jpeg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" Type="http://schemas.openxmlformats.org/officeDocument/2006/relationships/tags" Target="../tags/tag4.xml"/><Relationship Id="rId9" Type="http://schemas.openxmlformats.org/officeDocument/2006/relationships/image" Target="../media/image3.jpeg"/><Relationship Id="rId14" Type="http://schemas.openxmlformats.org/officeDocument/2006/relationships/image" Target="../media/image8.jpeg"/><Relationship Id="rId22" Type="http://schemas.openxmlformats.org/officeDocument/2006/relationships/image" Target="../media/image16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image" Target="../media/image2.png"/><Relationship Id="rId3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>
            <a:extLst>
              <a:ext uri="{FF2B5EF4-FFF2-40B4-BE49-F238E27FC236}">
                <a16:creationId xmlns:a16="http://schemas.microsoft.com/office/drawing/2014/main" id="{78BDEE9B-8A1A-090F-A0BC-16842229B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"/>
          <a:stretch/>
        </p:blipFill>
        <p:spPr bwMode="auto">
          <a:xfrm>
            <a:off x="411869" y="150525"/>
            <a:ext cx="5342706" cy="295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20;p4"/>
          <p:cNvSpPr txBox="1"/>
          <p:nvPr/>
        </p:nvSpPr>
        <p:spPr>
          <a:xfrm>
            <a:off x="7732287" y="696031"/>
            <a:ext cx="16232511" cy="1694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US" sz="5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Decoupling Classifier for Boosting Few-shot Object Detection and Instance</a:t>
            </a:r>
            <a:r>
              <a:rPr lang="zh-CN" altLang="en-US" sz="5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5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Segmentation</a:t>
            </a:r>
            <a:endParaRPr dirty="0"/>
          </a:p>
        </p:txBody>
      </p:sp>
      <p:sp>
        <p:nvSpPr>
          <p:cNvPr id="23" name="Google Shape;23;p4"/>
          <p:cNvSpPr txBox="1"/>
          <p:nvPr/>
        </p:nvSpPr>
        <p:spPr>
          <a:xfrm>
            <a:off x="547807" y="3421536"/>
            <a:ext cx="9836375" cy="106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altLang="zh-CN" sz="3400" dirty="0">
                <a:solidFill>
                  <a:srgbClr val="FF9900"/>
                </a:solidFill>
                <a:latin typeface="+mj-lt"/>
                <a:ea typeface="微软雅黑" panose="020B0503020204020204" pitchFamily="34" charset="-122"/>
              </a:rPr>
              <a:t>1. Introduction</a:t>
            </a:r>
            <a:endParaRPr sz="3400" dirty="0">
              <a:solidFill>
                <a:srgbClr val="FF9900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6" name="Google Shape;26;p4"/>
          <p:cNvSpPr txBox="1"/>
          <p:nvPr/>
        </p:nvSpPr>
        <p:spPr>
          <a:xfrm>
            <a:off x="644792" y="4001124"/>
            <a:ext cx="9519302" cy="257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2100"/>
            </a:pPr>
            <a:r>
              <a:rPr lang="en-US" sz="2100" dirty="0">
                <a:solidFill>
                  <a:srgbClr val="344854"/>
                </a:solidFill>
              </a:rPr>
              <a:t>Few-shot object detection (FSOD) and instance segmentation (FSIS) ﻿aims to detect and segment novel objects with very few labeled instances.</a:t>
            </a:r>
            <a:endParaRPr dirty="0"/>
          </a:p>
        </p:txBody>
      </p:sp>
      <p:sp>
        <p:nvSpPr>
          <p:cNvPr id="32" name="Google Shape;32;p4"/>
          <p:cNvSpPr txBox="1"/>
          <p:nvPr/>
        </p:nvSpPr>
        <p:spPr>
          <a:xfrm>
            <a:off x="22345763" y="11375924"/>
            <a:ext cx="9029701" cy="572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Section header in 34pt font</a:t>
            </a:r>
            <a:endParaRPr/>
          </a:p>
        </p:txBody>
      </p:sp>
      <p:sp>
        <p:nvSpPr>
          <p:cNvPr id="33" name="Google Shape;33;p4"/>
          <p:cNvSpPr txBox="1"/>
          <p:nvPr/>
        </p:nvSpPr>
        <p:spPr>
          <a:xfrm>
            <a:off x="22345763" y="12122105"/>
            <a:ext cx="9029701" cy="387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Optional section descriptor in 21pt font</a:t>
            </a:r>
            <a:endParaRPr/>
          </a:p>
        </p:txBody>
      </p:sp>
      <p:sp>
        <p:nvSpPr>
          <p:cNvPr id="40" name="Google Shape;40;p4"/>
          <p:cNvSpPr txBox="1"/>
          <p:nvPr/>
        </p:nvSpPr>
        <p:spPr>
          <a:xfrm>
            <a:off x="10762202" y="2359793"/>
            <a:ext cx="10772753" cy="88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algn="ctr">
              <a:lnSpc>
                <a:spcPct val="120000"/>
              </a:lnSpc>
              <a:buSzPts val="2100"/>
            </a:pPr>
            <a:r>
              <a:rPr lang="en-US" altLang="zh-CN" sz="2400" dirty="0"/>
              <a:t>Bin-Bin Gao</a:t>
            </a:r>
            <a:r>
              <a:rPr lang="en-US" altLang="zh-CN" sz="2400" baseline="30000" dirty="0"/>
              <a:t>1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Xiaochen</a:t>
            </a:r>
            <a:r>
              <a:rPr lang="en-US" altLang="zh-CN" sz="2400" dirty="0"/>
              <a:t> Chen</a:t>
            </a:r>
            <a:r>
              <a:rPr lang="en-US" altLang="zh-CN" sz="2400" baseline="30000" dirty="0"/>
              <a:t>1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Zhongyi</a:t>
            </a:r>
            <a:r>
              <a:rPr lang="en-US" altLang="zh-CN" sz="2400" dirty="0"/>
              <a:t> Huang</a:t>
            </a:r>
            <a:r>
              <a:rPr lang="en-US" altLang="zh-CN" sz="2400" baseline="30000" dirty="0"/>
              <a:t>1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Congchong</a:t>
            </a:r>
            <a:r>
              <a:rPr lang="en-US" altLang="zh-CN" sz="2400" dirty="0"/>
              <a:t> Nie</a:t>
            </a:r>
            <a:r>
              <a:rPr lang="en-US" altLang="zh-CN" sz="2400" baseline="30000" dirty="0"/>
              <a:t>1</a:t>
            </a:r>
            <a:r>
              <a:rPr lang="en-US" altLang="zh-CN" sz="2400" dirty="0"/>
              <a:t>, Jun Liu</a:t>
            </a:r>
            <a:r>
              <a:rPr lang="en-US" altLang="zh-CN" sz="2400" baseline="30000" dirty="0"/>
              <a:t>1</a:t>
            </a:r>
          </a:p>
          <a:p>
            <a:pPr algn="ctr">
              <a:lnSpc>
                <a:spcPct val="120000"/>
              </a:lnSpc>
              <a:buSzPts val="2100"/>
            </a:pPr>
            <a:r>
              <a:rPr lang="en-US" altLang="zh-CN" sz="2400" dirty="0" err="1"/>
              <a:t>Jinxiang</a:t>
            </a:r>
            <a:r>
              <a:rPr lang="en-US" altLang="zh-CN" sz="2400" dirty="0"/>
              <a:t> Lai</a:t>
            </a:r>
            <a:r>
              <a:rPr lang="en-US" altLang="zh-CN" sz="2400" baseline="30000" dirty="0"/>
              <a:t>1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Guannan</a:t>
            </a:r>
            <a:r>
              <a:rPr lang="en-US" altLang="zh-CN" sz="2400" dirty="0"/>
              <a:t> Jiang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, Xi Wang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 and </a:t>
            </a:r>
            <a:r>
              <a:rPr lang="en-US" altLang="zh-CN" sz="2400" dirty="0" err="1"/>
              <a:t>Chengjie</a:t>
            </a:r>
            <a:r>
              <a:rPr lang="en-US" altLang="zh-CN" sz="2400" dirty="0"/>
              <a:t> Wang</a:t>
            </a:r>
            <a:r>
              <a:rPr lang="en-US" altLang="zh-CN" sz="2400" baseline="30000" dirty="0"/>
              <a:t>1</a:t>
            </a:r>
            <a:endParaRPr lang="en-US" sz="21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dirty="0"/>
          </a:p>
        </p:txBody>
      </p:sp>
      <p:pic>
        <p:nvPicPr>
          <p:cNvPr id="44" name="Google Shape;44;p4" descr="neurips_logo.pdf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708752" y="588942"/>
            <a:ext cx="4797779" cy="2159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31012EAE-7A46-AAC1-B050-1D68BA19AB0B}"/>
              </a:ext>
            </a:extLst>
          </p:cNvPr>
          <p:cNvSpPr/>
          <p:nvPr/>
        </p:nvSpPr>
        <p:spPr bwMode="auto">
          <a:xfrm>
            <a:off x="1602083" y="6537459"/>
            <a:ext cx="5148064" cy="1586262"/>
          </a:xfrm>
          <a:prstGeom prst="roundRect">
            <a:avLst/>
          </a:prstGeom>
          <a:solidFill>
            <a:schemeClr val="accent6">
              <a:lumMod val="20000"/>
              <a:lumOff val="80000"/>
              <a:alpha val="47452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AADB4039-9F1A-4374-1C69-DA5C1D51D765}"/>
              </a:ext>
            </a:extLst>
          </p:cNvPr>
          <p:cNvSpPr/>
          <p:nvPr/>
        </p:nvSpPr>
        <p:spPr bwMode="auto">
          <a:xfrm>
            <a:off x="1602083" y="4820521"/>
            <a:ext cx="5148064" cy="158626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4" name="Picture 4" descr="dog coronavirus walk shutterstock">
            <a:extLst>
              <a:ext uri="{FF2B5EF4-FFF2-40B4-BE49-F238E27FC236}">
                <a16:creationId xmlns:a16="http://schemas.microsoft.com/office/drawing/2014/main" id="{6EA96DCA-DE7E-F9DC-E3AC-24D6B4FC3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r="6504"/>
          <a:stretch/>
        </p:blipFill>
        <p:spPr bwMode="auto">
          <a:xfrm>
            <a:off x="1965587" y="5071639"/>
            <a:ext cx="1436187" cy="108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19 common British birds in your garden | Love The Garden">
            <a:extLst>
              <a:ext uri="{FF2B5EF4-FFF2-40B4-BE49-F238E27FC236}">
                <a16:creationId xmlns:a16="http://schemas.microsoft.com/office/drawing/2014/main" id="{AC66B35D-1E09-BE1B-A7D3-43071D9A0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41" y="5073714"/>
            <a:ext cx="1436186" cy="107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AACF99-F175-DCE6-ED66-0C66390220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1342" y="6792705"/>
            <a:ext cx="1434777" cy="10831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4C1DC2-C88C-6B55-8F4B-37C0B980A6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9660" y="6792705"/>
            <a:ext cx="1434777" cy="10902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0E3C1A-4224-CA70-2213-77C46FB3BF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77430" y="6792705"/>
            <a:ext cx="1422197" cy="107713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7F47BD2-DFA8-01E2-A5AC-793FCD32EE80}"/>
              </a:ext>
            </a:extLst>
          </p:cNvPr>
          <p:cNvSpPr/>
          <p:nvPr/>
        </p:nvSpPr>
        <p:spPr bwMode="auto">
          <a:xfrm>
            <a:off x="2177638" y="5755016"/>
            <a:ext cx="306000" cy="378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372E757-9D6A-2626-7EBA-067164A7C4ED}"/>
              </a:ext>
            </a:extLst>
          </p:cNvPr>
          <p:cNvSpPr/>
          <p:nvPr/>
        </p:nvSpPr>
        <p:spPr bwMode="auto">
          <a:xfrm>
            <a:off x="2429666" y="5251930"/>
            <a:ext cx="324036" cy="80907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B63DDD-5F75-022F-C3E2-DD21536422F1}"/>
              </a:ext>
            </a:extLst>
          </p:cNvPr>
          <p:cNvSpPr/>
          <p:nvPr/>
        </p:nvSpPr>
        <p:spPr bwMode="auto">
          <a:xfrm>
            <a:off x="5237978" y="5268920"/>
            <a:ext cx="828092" cy="7857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2" name="Picture 12" descr="2022 tesla model y front exterior">
            <a:extLst>
              <a:ext uri="{FF2B5EF4-FFF2-40B4-BE49-F238E27FC236}">
                <a16:creationId xmlns:a16="http://schemas.microsoft.com/office/drawing/2014/main" id="{C84E3391-E7A2-1772-8199-EA554DD21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660" y="5071469"/>
            <a:ext cx="1436187" cy="107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FEC40A6-6409-EED3-9B75-6540F76596A5}"/>
              </a:ext>
            </a:extLst>
          </p:cNvPr>
          <p:cNvSpPr/>
          <p:nvPr/>
        </p:nvSpPr>
        <p:spPr bwMode="auto">
          <a:xfrm>
            <a:off x="3765537" y="5411177"/>
            <a:ext cx="1076397" cy="46805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solidFill>
                  <a:srgbClr val="FF0000"/>
                </a:solidFill>
              </a:ln>
              <a:noFill/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0A5624-579C-1663-C180-E63B064A3DDB}"/>
              </a:ext>
            </a:extLst>
          </p:cNvPr>
          <p:cNvSpPr txBox="1"/>
          <p:nvPr/>
        </p:nvSpPr>
        <p:spPr>
          <a:xfrm>
            <a:off x="2088790" y="4782700"/>
            <a:ext cx="4559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Abundant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labeled instances for base classes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26BA087-D74A-3E58-D7D7-AA7D7D2D0A4C}"/>
              </a:ext>
            </a:extLst>
          </p:cNvPr>
          <p:cNvSpPr txBox="1"/>
          <p:nvPr/>
        </p:nvSpPr>
        <p:spPr>
          <a:xfrm>
            <a:off x="1998275" y="6085408"/>
            <a:ext cx="4291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Person,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Dog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Bird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AFB62-5C4B-9A59-7C86-8D24C8567207}"/>
              </a:ext>
            </a:extLst>
          </p:cNvPr>
          <p:cNvSpPr txBox="1"/>
          <p:nvPr/>
        </p:nvSpPr>
        <p:spPr>
          <a:xfrm>
            <a:off x="2288942" y="6500363"/>
            <a:ext cx="4519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Vey Few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labeled instances for novel classes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CFCA17B-EB36-C7C2-C76E-C36E791D57C7}"/>
              </a:ext>
            </a:extLst>
          </p:cNvPr>
          <p:cNvSpPr txBox="1"/>
          <p:nvPr/>
        </p:nvSpPr>
        <p:spPr>
          <a:xfrm>
            <a:off x="2084176" y="7802587"/>
            <a:ext cx="4269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Hammer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Wrench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Pliers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6" name="图片 45" descr="\documentclass{article}&#10;\usepackage{amsmath}&#10;\pagestyle{empty}&#10;\begin{document}&#10;&#10;$C_{base}$&#10;&#10;&#10;\end{document}" title="IguanaTex Bitmap Display">
            <a:extLst>
              <a:ext uri="{FF2B5EF4-FFF2-40B4-BE49-F238E27FC236}">
                <a16:creationId xmlns:a16="http://schemas.microsoft.com/office/drawing/2014/main" id="{439ACC63-263A-9660-837F-FF54E528FA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08483" y="5461925"/>
            <a:ext cx="558800" cy="228600"/>
          </a:xfrm>
          <a:prstGeom prst="rect">
            <a:avLst/>
          </a:prstGeom>
        </p:spPr>
      </p:pic>
      <p:pic>
        <p:nvPicPr>
          <p:cNvPr id="47" name="图片 46" descr="\documentclass{article}&#10;\usepackage{amsmath}&#10;\pagestyle{empty}&#10;\begin{document}&#10;&#10;$C_{novel}$&#10;&#10;&#10;\end{document}" title="IguanaTex Bitmap Display">
            <a:extLst>
              <a:ext uri="{FF2B5EF4-FFF2-40B4-BE49-F238E27FC236}">
                <a16:creationId xmlns:a16="http://schemas.microsoft.com/office/drawing/2014/main" id="{38F1AF75-4D8B-7CD7-0AEB-5EE9CCA4155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57683" y="7156581"/>
            <a:ext cx="660400" cy="228600"/>
          </a:xfrm>
          <a:prstGeom prst="rect">
            <a:avLst/>
          </a:prstGeom>
        </p:spPr>
      </p:pic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D5A9DF7F-8858-AFAB-5CBB-2EB922AECFCB}"/>
              </a:ext>
            </a:extLst>
          </p:cNvPr>
          <p:cNvCxnSpPr>
            <a:cxnSpLocks/>
          </p:cNvCxnSpPr>
          <p:nvPr/>
        </p:nvCxnSpPr>
        <p:spPr bwMode="auto">
          <a:xfrm>
            <a:off x="6750147" y="5645203"/>
            <a:ext cx="1304051" cy="1126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CB5F7950-FC82-29B1-2981-4C2D0BA17597}"/>
              </a:ext>
            </a:extLst>
          </p:cNvPr>
          <p:cNvCxnSpPr>
            <a:cxnSpLocks/>
          </p:cNvCxnSpPr>
          <p:nvPr/>
        </p:nvCxnSpPr>
        <p:spPr bwMode="auto">
          <a:xfrm>
            <a:off x="6746655" y="7326561"/>
            <a:ext cx="1307543" cy="1126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C6F45084-58FA-E56F-046A-D613CBB9E6D0}"/>
              </a:ext>
            </a:extLst>
          </p:cNvPr>
          <p:cNvSpPr/>
          <p:nvPr/>
        </p:nvSpPr>
        <p:spPr bwMode="auto">
          <a:xfrm>
            <a:off x="8054198" y="4837699"/>
            <a:ext cx="748177" cy="3286021"/>
          </a:xfrm>
          <a:prstGeom prst="roundRect">
            <a:avLst/>
          </a:prstGeom>
          <a:solidFill>
            <a:schemeClr val="accent2">
              <a:lumMod val="20000"/>
              <a:lumOff val="80000"/>
              <a:alpha val="4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43B3C81-82D5-A56E-56E9-BA0E05B31956}"/>
              </a:ext>
            </a:extLst>
          </p:cNvPr>
          <p:cNvSpPr txBox="1"/>
          <p:nvPr/>
        </p:nvSpPr>
        <p:spPr>
          <a:xfrm>
            <a:off x="6678139" y="5322081"/>
            <a:ext cx="1462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training</a:t>
            </a:r>
          </a:p>
          <a:p>
            <a:pPr algn="ctr"/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stage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C83E5F7-607A-4202-DBCC-14816DEC7267}"/>
              </a:ext>
            </a:extLst>
          </p:cNvPr>
          <p:cNvSpPr txBox="1"/>
          <p:nvPr/>
        </p:nvSpPr>
        <p:spPr>
          <a:xfrm>
            <a:off x="6648306" y="7016306"/>
            <a:ext cx="1542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novel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training</a:t>
            </a:r>
          </a:p>
          <a:p>
            <a:pPr algn="ctr"/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stage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9044B92-B986-8B99-9608-9618D10016F5}"/>
              </a:ext>
            </a:extLst>
          </p:cNvPr>
          <p:cNvSpPr txBox="1"/>
          <p:nvPr/>
        </p:nvSpPr>
        <p:spPr>
          <a:xfrm rot="16200000">
            <a:off x="6880631" y="6265884"/>
            <a:ext cx="3086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FSOD</a:t>
            </a:r>
            <a:r>
              <a:rPr lang="zh-CN" alt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lang="zh-CN" alt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FSIS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86254086-CFE6-5779-1AFA-4433249CE26D}"/>
              </a:ext>
            </a:extLst>
          </p:cNvPr>
          <p:cNvSpPr txBox="1"/>
          <p:nvPr/>
        </p:nvSpPr>
        <p:spPr>
          <a:xfrm>
            <a:off x="501790" y="9072381"/>
            <a:ext cx="8039170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100" b="1" dirty="0">
                <a:latin typeface="+mn-lt"/>
                <a:ea typeface="Microsoft YaHei" panose="020B0503020204020204" pitchFamily="34" charset="-122"/>
              </a:rPr>
              <a:t>2.1</a:t>
            </a:r>
            <a:r>
              <a:rPr lang="zh-CN" altLang="en-US" sz="2100" b="1" dirty="0"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altLang="zh-CN" sz="2100" b="1" dirty="0">
                <a:latin typeface="+mn-lt"/>
                <a:ea typeface="Microsoft YaHei" panose="020B0503020204020204" pitchFamily="34" charset="-122"/>
              </a:rPr>
              <a:t>Meta-learning paradigm </a:t>
            </a:r>
          </a:p>
          <a:p>
            <a:endParaRPr lang="en-US" altLang="zh-CN" sz="2100" dirty="0">
              <a:latin typeface="+mn-lt"/>
              <a:ea typeface="Microsoft YaHei" panose="020B0503020204020204" pitchFamily="34" charset="-122"/>
            </a:endParaRPr>
          </a:p>
          <a:p>
            <a:endParaRPr lang="en-US" altLang="zh-CN" sz="2100" dirty="0">
              <a:latin typeface="+mn-lt"/>
              <a:ea typeface="Microsoft YaHei" panose="020B0503020204020204" pitchFamily="34" charset="-122"/>
            </a:endParaRPr>
          </a:p>
          <a:p>
            <a:endParaRPr lang="en-US" altLang="zh-CN" sz="2100" dirty="0">
              <a:latin typeface="+mn-lt"/>
              <a:ea typeface="Microsoft YaHei" panose="020B0503020204020204" pitchFamily="34" charset="-122"/>
            </a:endParaRPr>
          </a:p>
          <a:p>
            <a:endParaRPr lang="en-US" altLang="zh-CN" sz="2100" dirty="0">
              <a:latin typeface="+mn-lt"/>
              <a:ea typeface="Microsoft YaHei" panose="020B0503020204020204" pitchFamily="34" charset="-122"/>
            </a:endParaRPr>
          </a:p>
          <a:p>
            <a:endParaRPr lang="en-US" altLang="zh-CN" sz="2100" dirty="0">
              <a:latin typeface="+mn-lt"/>
              <a:ea typeface="Microsoft YaHei" panose="020B0503020204020204" pitchFamily="34" charset="-122"/>
            </a:endParaRPr>
          </a:p>
          <a:p>
            <a:endParaRPr lang="en-US" altLang="zh-CN" sz="2100" dirty="0">
              <a:latin typeface="+mn-lt"/>
              <a:ea typeface="Microsoft YaHei" panose="020B0503020204020204" pitchFamily="34" charset="-122"/>
            </a:endParaRPr>
          </a:p>
          <a:p>
            <a:endParaRPr lang="en-US" altLang="zh-CN" sz="2100" dirty="0">
              <a:latin typeface="+mn-lt"/>
              <a:ea typeface="Microsoft YaHei" panose="020B0503020204020204" pitchFamily="34" charset="-122"/>
            </a:endParaRPr>
          </a:p>
          <a:p>
            <a:endParaRPr lang="en-US" altLang="zh-CN" sz="2100" dirty="0">
              <a:latin typeface="+mn-lt"/>
              <a:ea typeface="Microsoft YaHei" panose="020B0503020204020204" pitchFamily="34" charset="-122"/>
            </a:endParaRPr>
          </a:p>
          <a:p>
            <a:endParaRPr lang="en-US" altLang="zh-CN" sz="2100" dirty="0">
              <a:latin typeface="+mn-lt"/>
              <a:ea typeface="Microsoft YaHei" panose="020B0503020204020204" pitchFamily="34" charset="-122"/>
            </a:endParaRPr>
          </a:p>
          <a:p>
            <a:endParaRPr lang="en-US" altLang="zh-CN" sz="2100" dirty="0">
              <a:latin typeface="+mn-lt"/>
              <a:ea typeface="Microsoft YaHei" panose="020B0503020204020204" pitchFamily="34" charset="-122"/>
            </a:endParaRPr>
          </a:p>
          <a:p>
            <a:endParaRPr lang="en-US" altLang="zh-CN" sz="2100" dirty="0">
              <a:latin typeface="+mn-lt"/>
              <a:ea typeface="Microsoft YaHei" panose="020B0503020204020204" pitchFamily="34" charset="-122"/>
            </a:endParaRPr>
          </a:p>
          <a:p>
            <a:r>
              <a:rPr lang="en-US" altLang="zh-CN" sz="2100" b="1" dirty="0">
                <a:latin typeface="+mn-lt"/>
                <a:ea typeface="Microsoft YaHei" panose="020B0503020204020204" pitchFamily="34" charset="-122"/>
              </a:rPr>
              <a:t>2.2</a:t>
            </a:r>
            <a:r>
              <a:rPr lang="zh-CN" altLang="en-US" sz="2100" b="1" dirty="0"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altLang="zh-CN" sz="2100" b="1" dirty="0">
                <a:latin typeface="+mn-lt"/>
                <a:ea typeface="Microsoft YaHei" panose="020B0503020204020204" pitchFamily="34" charset="-122"/>
              </a:rPr>
              <a:t>Transfer-learning paradigm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AD3FC50B-E594-85CB-E4A9-858A3DF6045E}"/>
              </a:ext>
            </a:extLst>
          </p:cNvPr>
          <p:cNvGrpSpPr/>
          <p:nvPr/>
        </p:nvGrpSpPr>
        <p:grpSpPr>
          <a:xfrm>
            <a:off x="1245496" y="9420214"/>
            <a:ext cx="8356343" cy="2713743"/>
            <a:chOff x="488011" y="2060848"/>
            <a:chExt cx="8356343" cy="2713743"/>
          </a:xfrm>
        </p:grpSpPr>
        <p:sp>
          <p:nvSpPr>
            <p:cNvPr id="156" name="立方体 155">
              <a:extLst>
                <a:ext uri="{FF2B5EF4-FFF2-40B4-BE49-F238E27FC236}">
                  <a16:creationId xmlns:a16="http://schemas.microsoft.com/office/drawing/2014/main" id="{2DCB191D-1244-5EB3-DFD4-A69503EEE4FD}"/>
                </a:ext>
              </a:extLst>
            </p:cNvPr>
            <p:cNvSpPr/>
            <p:nvPr/>
          </p:nvSpPr>
          <p:spPr bwMode="auto">
            <a:xfrm>
              <a:off x="5907139" y="2332973"/>
              <a:ext cx="357049" cy="657176"/>
            </a:xfrm>
            <a:prstGeom prst="cube">
              <a:avLst>
                <a:gd name="adj" fmla="val 55567"/>
              </a:avLst>
            </a:prstGeom>
            <a:solidFill>
              <a:srgbClr val="DBE3F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157" name="图片 156">
              <a:extLst>
                <a:ext uri="{FF2B5EF4-FFF2-40B4-BE49-F238E27FC236}">
                  <a16:creationId xmlns:a16="http://schemas.microsoft.com/office/drawing/2014/main" id="{2C199959-FC0E-E8EB-0DBC-3E658F173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94375" y="2473809"/>
              <a:ext cx="857475" cy="655240"/>
            </a:xfrm>
            <a:prstGeom prst="rect">
              <a:avLst/>
            </a:prstGeom>
          </p:spPr>
        </p:pic>
        <p:pic>
          <p:nvPicPr>
            <p:cNvPr id="158" name="图片 157">
              <a:extLst>
                <a:ext uri="{FF2B5EF4-FFF2-40B4-BE49-F238E27FC236}">
                  <a16:creationId xmlns:a16="http://schemas.microsoft.com/office/drawing/2014/main" id="{CC68F790-430F-E0AC-6556-C50E539A3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54718" y="3356992"/>
              <a:ext cx="640014" cy="1417599"/>
            </a:xfrm>
            <a:prstGeom prst="rect">
              <a:avLst/>
            </a:prstGeom>
          </p:spPr>
        </p:pic>
        <p:sp>
          <p:nvSpPr>
            <p:cNvPr id="159" name="梯形 158">
              <a:extLst>
                <a:ext uri="{FF2B5EF4-FFF2-40B4-BE49-F238E27FC236}">
                  <a16:creationId xmlns:a16="http://schemas.microsoft.com/office/drawing/2014/main" id="{5451D54B-E61D-31BB-920A-E238B6062EF3}"/>
                </a:ext>
              </a:extLst>
            </p:cNvPr>
            <p:cNvSpPr/>
            <p:nvPr/>
          </p:nvSpPr>
          <p:spPr bwMode="auto">
            <a:xfrm rot="5400000">
              <a:off x="1645173" y="2548962"/>
              <a:ext cx="938364" cy="677695"/>
            </a:xfrm>
            <a:prstGeom prst="trapezoid">
              <a:avLst/>
            </a:prstGeom>
            <a:solidFill>
              <a:srgbClr val="B5C6E7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160" name="图片 159">
              <a:extLst>
                <a:ext uri="{FF2B5EF4-FFF2-40B4-BE49-F238E27FC236}">
                  <a16:creationId xmlns:a16="http://schemas.microsoft.com/office/drawing/2014/main" id="{D83D5B64-6F2F-DA23-52EF-515AAB89D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636889" y="3633838"/>
              <a:ext cx="748633" cy="1055302"/>
            </a:xfrm>
            <a:prstGeom prst="rect">
              <a:avLst/>
            </a:prstGeom>
          </p:spPr>
        </p:pic>
        <p:sp>
          <p:nvSpPr>
            <p:cNvPr id="161" name="立方体 160">
              <a:extLst>
                <a:ext uri="{FF2B5EF4-FFF2-40B4-BE49-F238E27FC236}">
                  <a16:creationId xmlns:a16="http://schemas.microsoft.com/office/drawing/2014/main" id="{27826B9A-00B4-419D-A700-E04606FAA585}"/>
                </a:ext>
              </a:extLst>
            </p:cNvPr>
            <p:cNvSpPr/>
            <p:nvPr/>
          </p:nvSpPr>
          <p:spPr bwMode="auto">
            <a:xfrm>
              <a:off x="3659778" y="2060848"/>
              <a:ext cx="640015" cy="1469010"/>
            </a:xfrm>
            <a:prstGeom prst="cube">
              <a:avLst>
                <a:gd name="adj" fmla="val 81243"/>
              </a:avLst>
            </a:prstGeom>
            <a:solidFill>
              <a:srgbClr val="DBE3F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0DB579F4-5554-8794-8A13-4FE7BA81E4BC}"/>
                </a:ext>
              </a:extLst>
            </p:cNvPr>
            <p:cNvSpPr txBox="1"/>
            <p:nvPr/>
          </p:nvSpPr>
          <p:spPr>
            <a:xfrm rot="16200000">
              <a:off x="1596913" y="2728524"/>
              <a:ext cx="9028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Backbone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63" name="直线箭头连接符 162">
              <a:extLst>
                <a:ext uri="{FF2B5EF4-FFF2-40B4-BE49-F238E27FC236}">
                  <a16:creationId xmlns:a16="http://schemas.microsoft.com/office/drawing/2014/main" id="{D45A6669-19E4-276D-B255-9A77B78F2A6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11222" y="2453396"/>
              <a:ext cx="475606" cy="699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4" name="直线箭头连接符 163">
              <a:extLst>
                <a:ext uri="{FF2B5EF4-FFF2-40B4-BE49-F238E27FC236}">
                  <a16:creationId xmlns:a16="http://schemas.microsoft.com/office/drawing/2014/main" id="{764D0962-AC9D-5E8D-317C-A020E7796D0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53203" y="2888940"/>
              <a:ext cx="1188043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5" name="梯形 164">
              <a:extLst>
                <a:ext uri="{FF2B5EF4-FFF2-40B4-BE49-F238E27FC236}">
                  <a16:creationId xmlns:a16="http://schemas.microsoft.com/office/drawing/2014/main" id="{82AB54A4-EDBD-A06D-1C29-0071F879BB48}"/>
                </a:ext>
              </a:extLst>
            </p:cNvPr>
            <p:cNvSpPr/>
            <p:nvPr/>
          </p:nvSpPr>
          <p:spPr bwMode="auto">
            <a:xfrm rot="5400000">
              <a:off x="2843857" y="2247873"/>
              <a:ext cx="590395" cy="410789"/>
            </a:xfrm>
            <a:prstGeom prst="trapezoid">
              <a:avLst/>
            </a:prstGeom>
            <a:solidFill>
              <a:srgbClr val="B5C6E7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2D297DD5-CE9C-3457-0F65-EEF1AE0319EB}"/>
                </a:ext>
              </a:extLst>
            </p:cNvPr>
            <p:cNvSpPr txBox="1"/>
            <p:nvPr/>
          </p:nvSpPr>
          <p:spPr>
            <a:xfrm>
              <a:off x="2888628" y="2298240"/>
              <a:ext cx="50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RPN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67" name="肘形连接符 166">
              <a:extLst>
                <a:ext uri="{FF2B5EF4-FFF2-40B4-BE49-F238E27FC236}">
                  <a16:creationId xmlns:a16="http://schemas.microsoft.com/office/drawing/2014/main" id="{0A72153F-FF0E-14D2-FE68-2CBCC32055FE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2583231" y="2552651"/>
              <a:ext cx="416585" cy="217820"/>
            </a:xfrm>
            <a:prstGeom prst="bentConnector3">
              <a:avLst>
                <a:gd name="adj1" fmla="val 99649"/>
              </a:avLst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8" name="立方体 167">
              <a:extLst>
                <a:ext uri="{FF2B5EF4-FFF2-40B4-BE49-F238E27FC236}">
                  <a16:creationId xmlns:a16="http://schemas.microsoft.com/office/drawing/2014/main" id="{D9436A13-B806-48E9-440A-133AAC6ADCAB}"/>
                </a:ext>
              </a:extLst>
            </p:cNvPr>
            <p:cNvSpPr/>
            <p:nvPr/>
          </p:nvSpPr>
          <p:spPr bwMode="auto">
            <a:xfrm>
              <a:off x="4084524" y="2175196"/>
              <a:ext cx="187322" cy="389708"/>
            </a:xfrm>
            <a:prstGeom prst="cube">
              <a:avLst>
                <a:gd name="adj" fmla="val 99075"/>
              </a:avLst>
            </a:prstGeom>
            <a:solidFill>
              <a:srgbClr val="FFBF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70" name="立方体 169">
              <a:extLst>
                <a:ext uri="{FF2B5EF4-FFF2-40B4-BE49-F238E27FC236}">
                  <a16:creationId xmlns:a16="http://schemas.microsoft.com/office/drawing/2014/main" id="{427FE5DB-AC33-9F3C-C5B2-A9DBE1EEE42A}"/>
                </a:ext>
              </a:extLst>
            </p:cNvPr>
            <p:cNvSpPr/>
            <p:nvPr/>
          </p:nvSpPr>
          <p:spPr bwMode="auto">
            <a:xfrm>
              <a:off x="3842956" y="2888940"/>
              <a:ext cx="155452" cy="520722"/>
            </a:xfrm>
            <a:prstGeom prst="cube">
              <a:avLst>
                <a:gd name="adj" fmla="val 99075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71" name="立方体 170">
              <a:extLst>
                <a:ext uri="{FF2B5EF4-FFF2-40B4-BE49-F238E27FC236}">
                  <a16:creationId xmlns:a16="http://schemas.microsoft.com/office/drawing/2014/main" id="{E3DB0A2A-6E64-2B0B-B446-101D81A20904}"/>
                </a:ext>
              </a:extLst>
            </p:cNvPr>
            <p:cNvSpPr/>
            <p:nvPr/>
          </p:nvSpPr>
          <p:spPr bwMode="auto">
            <a:xfrm>
              <a:off x="4091826" y="2816932"/>
              <a:ext cx="105629" cy="285453"/>
            </a:xfrm>
            <a:prstGeom prst="cube">
              <a:avLst>
                <a:gd name="adj" fmla="val 99075"/>
              </a:avLst>
            </a:prstGeom>
            <a:solidFill>
              <a:srgbClr val="F1CAC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72" name="圆角矩形 171">
              <a:extLst>
                <a:ext uri="{FF2B5EF4-FFF2-40B4-BE49-F238E27FC236}">
                  <a16:creationId xmlns:a16="http://schemas.microsoft.com/office/drawing/2014/main" id="{B7FB90D1-71F5-113E-EE32-C2B65A8665ED}"/>
                </a:ext>
              </a:extLst>
            </p:cNvPr>
            <p:cNvSpPr/>
            <p:nvPr/>
          </p:nvSpPr>
          <p:spPr bwMode="auto">
            <a:xfrm>
              <a:off x="6829378" y="2791345"/>
              <a:ext cx="593604" cy="2814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58316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173" name="直线箭头连接符 172">
              <a:extLst>
                <a:ext uri="{FF2B5EF4-FFF2-40B4-BE49-F238E27FC236}">
                  <a16:creationId xmlns:a16="http://schemas.microsoft.com/office/drawing/2014/main" id="{CF4B9A57-9D0F-42F5-0D51-78F96ACFF67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53203" y="4232274"/>
              <a:ext cx="1188043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4920FE53-CFF1-48C1-29A4-86B92C70329E}"/>
                </a:ext>
              </a:extLst>
            </p:cNvPr>
            <p:cNvSpPr txBox="1"/>
            <p:nvPr/>
          </p:nvSpPr>
          <p:spPr>
            <a:xfrm>
              <a:off x="2395103" y="3936138"/>
              <a:ext cx="13917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Global </a:t>
              </a:r>
              <a:r>
                <a:rPr lang="en-US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AvgPool</a:t>
              </a:r>
              <a:endPara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DA1952FE-C5DC-32CA-BDFD-A492457EE52B}"/>
                </a:ext>
              </a:extLst>
            </p:cNvPr>
            <p:cNvSpPr txBox="1"/>
            <p:nvPr/>
          </p:nvSpPr>
          <p:spPr>
            <a:xfrm>
              <a:off x="4275542" y="2431921"/>
              <a:ext cx="90852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RoI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Align</a:t>
              </a:r>
              <a:endPara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76" name="直线箭头连接符 175">
              <a:extLst>
                <a:ext uri="{FF2B5EF4-FFF2-40B4-BE49-F238E27FC236}">
                  <a16:creationId xmlns:a16="http://schemas.microsoft.com/office/drawing/2014/main" id="{8FF7AB53-850A-DC8F-399C-243A875D427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40854" y="2836666"/>
              <a:ext cx="908526" cy="585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7" name="肘形连接符 176">
              <a:extLst>
                <a:ext uri="{FF2B5EF4-FFF2-40B4-BE49-F238E27FC236}">
                  <a16:creationId xmlns:a16="http://schemas.microsoft.com/office/drawing/2014/main" id="{B48FD6C8-6175-2C0B-A76D-F1606F919CF9}"/>
                </a:ext>
              </a:extLst>
            </p:cNvPr>
            <p:cNvCxnSpPr>
              <a:cxnSpLocks/>
              <a:stCxn id="160" idx="3"/>
            </p:cNvCxnSpPr>
            <p:nvPr/>
          </p:nvCxnSpPr>
          <p:spPr bwMode="auto">
            <a:xfrm flipV="1">
              <a:off x="4385522" y="3129049"/>
              <a:ext cx="772921" cy="1032440"/>
            </a:xfrm>
            <a:prstGeom prst="bentConnector2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8" name="左大括号 177">
              <a:extLst>
                <a:ext uri="{FF2B5EF4-FFF2-40B4-BE49-F238E27FC236}">
                  <a16:creationId xmlns:a16="http://schemas.microsoft.com/office/drawing/2014/main" id="{8A5ADD0B-A0DB-7707-517A-97E1C2EDBADE}"/>
                </a:ext>
              </a:extLst>
            </p:cNvPr>
            <p:cNvSpPr/>
            <p:nvPr/>
          </p:nvSpPr>
          <p:spPr bwMode="auto">
            <a:xfrm>
              <a:off x="5697525" y="2571931"/>
              <a:ext cx="203183" cy="1817235"/>
            </a:xfrm>
            <a:prstGeom prst="leftBrace">
              <a:avLst>
                <a:gd name="adj1" fmla="val 8333"/>
                <a:gd name="adj2" fmla="val 50423"/>
              </a:avLst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179" name="直线箭头连接符 178">
              <a:extLst>
                <a:ext uri="{FF2B5EF4-FFF2-40B4-BE49-F238E27FC236}">
                  <a16:creationId xmlns:a16="http://schemas.microsoft.com/office/drawing/2014/main" id="{30A4B8E1-4CDF-6AED-5E0D-20F7044C27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03445" y="2584533"/>
              <a:ext cx="309958" cy="59395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0" name="直线箭头连接符 179">
              <a:extLst>
                <a:ext uri="{FF2B5EF4-FFF2-40B4-BE49-F238E27FC236}">
                  <a16:creationId xmlns:a16="http://schemas.microsoft.com/office/drawing/2014/main" id="{F2EBFC8A-2A51-A6B0-E466-D148F0DFF98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04789" y="3337905"/>
              <a:ext cx="308614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1" name="直线箭头连接符 180">
              <a:extLst>
                <a:ext uri="{FF2B5EF4-FFF2-40B4-BE49-F238E27FC236}">
                  <a16:creationId xmlns:a16="http://schemas.microsoft.com/office/drawing/2014/main" id="{3CCBAA5E-3A59-4423-933F-742B8C5DD19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20135" y="3501008"/>
              <a:ext cx="293268" cy="58854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2" name="直线箭头连接符 181">
              <a:extLst>
                <a:ext uri="{FF2B5EF4-FFF2-40B4-BE49-F238E27FC236}">
                  <a16:creationId xmlns:a16="http://schemas.microsoft.com/office/drawing/2014/main" id="{47BA3C56-F8F4-3FCD-DEB8-7285FC111DA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40347" y="2869853"/>
              <a:ext cx="423341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3" name="直线箭头连接符 182">
              <a:extLst>
                <a:ext uri="{FF2B5EF4-FFF2-40B4-BE49-F238E27FC236}">
                  <a16:creationId xmlns:a16="http://schemas.microsoft.com/office/drawing/2014/main" id="{9C30A577-FDD3-00B3-0F7E-8D0326CD043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15616" y="4164088"/>
              <a:ext cx="648072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F618AF72-564A-7995-700E-C394F64FD47F}"/>
                </a:ext>
              </a:extLst>
            </p:cNvPr>
            <p:cNvSpPr txBox="1"/>
            <p:nvPr/>
          </p:nvSpPr>
          <p:spPr>
            <a:xfrm>
              <a:off x="488011" y="3141784"/>
              <a:ext cx="89478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Support</a:t>
              </a:r>
              <a:endPara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3AFA56AD-22AF-B689-4893-E7028A221931}"/>
                </a:ext>
              </a:extLst>
            </p:cNvPr>
            <p:cNvSpPr txBox="1"/>
            <p:nvPr/>
          </p:nvSpPr>
          <p:spPr>
            <a:xfrm>
              <a:off x="547700" y="2263254"/>
              <a:ext cx="79318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Query</a:t>
              </a:r>
              <a:endPara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6" name="梯形 185">
              <a:extLst>
                <a:ext uri="{FF2B5EF4-FFF2-40B4-BE49-F238E27FC236}">
                  <a16:creationId xmlns:a16="http://schemas.microsoft.com/office/drawing/2014/main" id="{79C91B1F-40BE-D3DD-8894-F9CDCFCC94CE}"/>
                </a:ext>
              </a:extLst>
            </p:cNvPr>
            <p:cNvSpPr/>
            <p:nvPr/>
          </p:nvSpPr>
          <p:spPr bwMode="auto">
            <a:xfrm rot="5400000">
              <a:off x="1633354" y="3775359"/>
              <a:ext cx="938364" cy="677695"/>
            </a:xfrm>
            <a:prstGeom prst="trapezoid">
              <a:avLst/>
            </a:prstGeom>
            <a:solidFill>
              <a:srgbClr val="B5C6E7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87" name="文本框 186">
              <a:extLst>
                <a:ext uri="{FF2B5EF4-FFF2-40B4-BE49-F238E27FC236}">
                  <a16:creationId xmlns:a16="http://schemas.microsoft.com/office/drawing/2014/main" id="{8A2DC50C-9D79-80C7-295A-FB90487909C8}"/>
                </a:ext>
              </a:extLst>
            </p:cNvPr>
            <p:cNvSpPr txBox="1"/>
            <p:nvPr/>
          </p:nvSpPr>
          <p:spPr>
            <a:xfrm rot="16200000">
              <a:off x="1595791" y="3960279"/>
              <a:ext cx="9028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Backbone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88" name="图片 187">
              <a:extLst>
                <a:ext uri="{FF2B5EF4-FFF2-40B4-BE49-F238E27FC236}">
                  <a16:creationId xmlns:a16="http://schemas.microsoft.com/office/drawing/2014/main" id="{6FACFC73-2A30-5CD3-5F4F-C557534AA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75511" y="2899755"/>
              <a:ext cx="1068843" cy="816757"/>
            </a:xfrm>
            <a:prstGeom prst="rect">
              <a:avLst/>
            </a:prstGeom>
          </p:spPr>
        </p:pic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B362990C-1823-237A-576B-37155BE54D96}"/>
                </a:ext>
              </a:extLst>
            </p:cNvPr>
            <p:cNvSpPr/>
            <p:nvPr/>
          </p:nvSpPr>
          <p:spPr bwMode="auto">
            <a:xfrm>
              <a:off x="8425421" y="3013869"/>
              <a:ext cx="288032" cy="115180"/>
            </a:xfrm>
            <a:prstGeom prst="rect">
              <a:avLst/>
            </a:prstGeom>
            <a:noFill/>
            <a:ln w="19050" cap="flat" cmpd="sng" algn="ctr">
              <a:solidFill>
                <a:srgbClr val="FFB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90" name="矩形 189">
              <a:extLst>
                <a:ext uri="{FF2B5EF4-FFF2-40B4-BE49-F238E27FC236}">
                  <a16:creationId xmlns:a16="http://schemas.microsoft.com/office/drawing/2014/main" id="{7B686804-EA59-B4BE-DD56-FC9258CEE741}"/>
                </a:ext>
              </a:extLst>
            </p:cNvPr>
            <p:cNvSpPr/>
            <p:nvPr/>
          </p:nvSpPr>
          <p:spPr bwMode="auto">
            <a:xfrm>
              <a:off x="7947072" y="3222724"/>
              <a:ext cx="287096" cy="45830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A8B30062-F8FC-F4CE-ACC5-088EF4FF2F21}"/>
                </a:ext>
              </a:extLst>
            </p:cNvPr>
            <p:cNvSpPr/>
            <p:nvPr/>
          </p:nvSpPr>
          <p:spPr bwMode="auto">
            <a:xfrm>
              <a:off x="7956917" y="3071460"/>
              <a:ext cx="612519" cy="405460"/>
            </a:xfrm>
            <a:prstGeom prst="rect">
              <a:avLst/>
            </a:prstGeom>
            <a:noFill/>
            <a:ln w="19050" cap="flat" cmpd="sng" algn="ctr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92" name="立方体 191">
              <a:extLst>
                <a:ext uri="{FF2B5EF4-FFF2-40B4-BE49-F238E27FC236}">
                  <a16:creationId xmlns:a16="http://schemas.microsoft.com/office/drawing/2014/main" id="{36D2DB15-4D4A-7493-93C9-B540349C8C2A}"/>
                </a:ext>
              </a:extLst>
            </p:cNvPr>
            <p:cNvSpPr/>
            <p:nvPr/>
          </p:nvSpPr>
          <p:spPr bwMode="auto">
            <a:xfrm>
              <a:off x="6059526" y="2332973"/>
              <a:ext cx="357049" cy="657176"/>
            </a:xfrm>
            <a:prstGeom prst="cube">
              <a:avLst>
                <a:gd name="adj" fmla="val 55567"/>
              </a:avLst>
            </a:prstGeom>
            <a:solidFill>
              <a:srgbClr val="EE7D3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193" name="直线连接符 192">
              <a:extLst>
                <a:ext uri="{FF2B5EF4-FFF2-40B4-BE49-F238E27FC236}">
                  <a16:creationId xmlns:a16="http://schemas.microsoft.com/office/drawing/2014/main" id="{4FB9AC92-8812-FA61-B81F-6A34B36D6EC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52861" y="2497871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4" name="直线连接符 193">
              <a:extLst>
                <a:ext uri="{FF2B5EF4-FFF2-40B4-BE49-F238E27FC236}">
                  <a16:creationId xmlns:a16="http://schemas.microsoft.com/office/drawing/2014/main" id="{711B33D9-D364-10CE-36A1-74F0E563F2F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81417" y="2468686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5" name="直线连接符 194">
              <a:extLst>
                <a:ext uri="{FF2B5EF4-FFF2-40B4-BE49-F238E27FC236}">
                  <a16:creationId xmlns:a16="http://schemas.microsoft.com/office/drawing/2014/main" id="{99B2CE3D-56F3-42B1-FB01-8324E237D59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60873" y="2380710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6" name="直线连接符 195">
              <a:extLst>
                <a:ext uri="{FF2B5EF4-FFF2-40B4-BE49-F238E27FC236}">
                  <a16:creationId xmlns:a16="http://schemas.microsoft.com/office/drawing/2014/main" id="{6867B2F4-7103-25B7-3FE7-9A11590945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5817" y="2355145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7" name="直线连接符 196">
              <a:extLst>
                <a:ext uri="{FF2B5EF4-FFF2-40B4-BE49-F238E27FC236}">
                  <a16:creationId xmlns:a16="http://schemas.microsoft.com/office/drawing/2014/main" id="{793F4137-5B18-00B2-7904-AFDA77B46C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06617" y="2451600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8" name="直线连接符 197">
              <a:extLst>
                <a:ext uri="{FF2B5EF4-FFF2-40B4-BE49-F238E27FC236}">
                  <a16:creationId xmlns:a16="http://schemas.microsoft.com/office/drawing/2014/main" id="{B1DFA414-9315-E1B7-225E-DFC148F41C0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36196" y="2426022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9" name="直线连接符 198">
              <a:extLst>
                <a:ext uri="{FF2B5EF4-FFF2-40B4-BE49-F238E27FC236}">
                  <a16:creationId xmlns:a16="http://schemas.microsoft.com/office/drawing/2014/main" id="{B11B442D-4F28-8B0D-74AD-CBD245746DD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19343" y="2410777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0" name="直线连接符 199">
              <a:extLst>
                <a:ext uri="{FF2B5EF4-FFF2-40B4-BE49-F238E27FC236}">
                  <a16:creationId xmlns:a16="http://schemas.microsoft.com/office/drawing/2014/main" id="{3A7344EE-26F2-F843-D9A1-0ECFAA3568A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20707" y="2478366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1" name="直线连接符 200">
              <a:extLst>
                <a:ext uri="{FF2B5EF4-FFF2-40B4-BE49-F238E27FC236}">
                  <a16:creationId xmlns:a16="http://schemas.microsoft.com/office/drawing/2014/main" id="{8E976D37-B33A-A1B6-B655-FE3273E0EA9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19342" y="2541634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2" name="直线连接符 201">
              <a:extLst>
                <a:ext uri="{FF2B5EF4-FFF2-40B4-BE49-F238E27FC236}">
                  <a16:creationId xmlns:a16="http://schemas.microsoft.com/office/drawing/2014/main" id="{12DA021E-5863-4D73-B9C9-5584D44D557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20399" y="2600804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3" name="直线连接符 202">
              <a:extLst>
                <a:ext uri="{FF2B5EF4-FFF2-40B4-BE49-F238E27FC236}">
                  <a16:creationId xmlns:a16="http://schemas.microsoft.com/office/drawing/2014/main" id="{143A2768-FF6E-EF45-01D7-E887A65643D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19342" y="2669866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4" name="直线连接符 203">
              <a:extLst>
                <a:ext uri="{FF2B5EF4-FFF2-40B4-BE49-F238E27FC236}">
                  <a16:creationId xmlns:a16="http://schemas.microsoft.com/office/drawing/2014/main" id="{E57A371C-BD97-F75B-02A4-19A843A2316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18889" y="2734664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5" name="立方体 204">
              <a:extLst>
                <a:ext uri="{FF2B5EF4-FFF2-40B4-BE49-F238E27FC236}">
                  <a16:creationId xmlns:a16="http://schemas.microsoft.com/office/drawing/2014/main" id="{AA19C5A5-F792-05B6-8062-B8C27872D9CE}"/>
                </a:ext>
              </a:extLst>
            </p:cNvPr>
            <p:cNvSpPr/>
            <p:nvPr/>
          </p:nvSpPr>
          <p:spPr bwMode="auto">
            <a:xfrm>
              <a:off x="5071595" y="2483792"/>
              <a:ext cx="357049" cy="657176"/>
            </a:xfrm>
            <a:prstGeom prst="cube">
              <a:avLst>
                <a:gd name="adj" fmla="val 55567"/>
              </a:avLst>
            </a:prstGeom>
            <a:solidFill>
              <a:srgbClr val="DBE3F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206" name="直线连接符 205">
              <a:extLst>
                <a:ext uri="{FF2B5EF4-FFF2-40B4-BE49-F238E27FC236}">
                  <a16:creationId xmlns:a16="http://schemas.microsoft.com/office/drawing/2014/main" id="{BDA81777-C614-015E-3079-7C4C40527DD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64930" y="2648690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7" name="直线连接符 206">
              <a:extLst>
                <a:ext uri="{FF2B5EF4-FFF2-40B4-BE49-F238E27FC236}">
                  <a16:creationId xmlns:a16="http://schemas.microsoft.com/office/drawing/2014/main" id="{2062BE8F-5D5F-B2FB-D6B1-BF82752DE1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93486" y="2619505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8" name="直线连接符 207">
              <a:extLst>
                <a:ext uri="{FF2B5EF4-FFF2-40B4-BE49-F238E27FC236}">
                  <a16:creationId xmlns:a16="http://schemas.microsoft.com/office/drawing/2014/main" id="{FB0FAC31-0ED8-3BD8-390F-E27F405048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72942" y="2531529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直线连接符 208">
              <a:extLst>
                <a:ext uri="{FF2B5EF4-FFF2-40B4-BE49-F238E27FC236}">
                  <a16:creationId xmlns:a16="http://schemas.microsoft.com/office/drawing/2014/main" id="{69749126-4B9C-15F2-6173-7CAC18E1C9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97886" y="2505964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0" name="直线连接符 209">
              <a:extLst>
                <a:ext uri="{FF2B5EF4-FFF2-40B4-BE49-F238E27FC236}">
                  <a16:creationId xmlns:a16="http://schemas.microsoft.com/office/drawing/2014/main" id="{DBCFE8B4-A684-8E16-A6C1-94C89B4B9C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18686" y="2602419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1" name="直线连接符 210">
              <a:extLst>
                <a:ext uri="{FF2B5EF4-FFF2-40B4-BE49-F238E27FC236}">
                  <a16:creationId xmlns:a16="http://schemas.microsoft.com/office/drawing/2014/main" id="{47225E53-45FF-7C32-2606-451E949F9B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48265" y="2576841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2" name="直线连接符 211">
              <a:extLst>
                <a:ext uri="{FF2B5EF4-FFF2-40B4-BE49-F238E27FC236}">
                  <a16:creationId xmlns:a16="http://schemas.microsoft.com/office/drawing/2014/main" id="{530DF1CB-A77D-7A44-FF96-F0B142CAC52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231412" y="2561596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3" name="直线连接符 212">
              <a:extLst>
                <a:ext uri="{FF2B5EF4-FFF2-40B4-BE49-F238E27FC236}">
                  <a16:creationId xmlns:a16="http://schemas.microsoft.com/office/drawing/2014/main" id="{1BD3BEA8-D451-32D7-07DE-AF54E7EBF84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232776" y="2629185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4" name="直线连接符 213">
              <a:extLst>
                <a:ext uri="{FF2B5EF4-FFF2-40B4-BE49-F238E27FC236}">
                  <a16:creationId xmlns:a16="http://schemas.microsoft.com/office/drawing/2014/main" id="{A7CBDE92-7562-D89D-4679-5C96E227703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231411" y="2692453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5" name="直线连接符 214">
              <a:extLst>
                <a:ext uri="{FF2B5EF4-FFF2-40B4-BE49-F238E27FC236}">
                  <a16:creationId xmlns:a16="http://schemas.microsoft.com/office/drawing/2014/main" id="{CFEC78B4-B879-9560-66FD-E67803DC457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232468" y="2751623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6" name="直线连接符 215">
              <a:extLst>
                <a:ext uri="{FF2B5EF4-FFF2-40B4-BE49-F238E27FC236}">
                  <a16:creationId xmlns:a16="http://schemas.microsoft.com/office/drawing/2014/main" id="{26243B1C-457A-0EB9-9D7B-76BECC65ADD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231411" y="2820685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7" name="直线连接符 216">
              <a:extLst>
                <a:ext uri="{FF2B5EF4-FFF2-40B4-BE49-F238E27FC236}">
                  <a16:creationId xmlns:a16="http://schemas.microsoft.com/office/drawing/2014/main" id="{7079AB2C-CFBF-3B56-5324-B3EA709781E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230958" y="2885483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8" name="立方体 217">
              <a:extLst>
                <a:ext uri="{FF2B5EF4-FFF2-40B4-BE49-F238E27FC236}">
                  <a16:creationId xmlns:a16="http://schemas.microsoft.com/office/drawing/2014/main" id="{30672B15-2901-A1F5-0880-F02CAF88E8BE}"/>
                </a:ext>
              </a:extLst>
            </p:cNvPr>
            <p:cNvSpPr/>
            <p:nvPr/>
          </p:nvSpPr>
          <p:spPr bwMode="auto">
            <a:xfrm>
              <a:off x="5893843" y="3059856"/>
              <a:ext cx="357049" cy="657176"/>
            </a:xfrm>
            <a:prstGeom prst="cube">
              <a:avLst>
                <a:gd name="adj" fmla="val 55567"/>
              </a:avLst>
            </a:prstGeom>
            <a:solidFill>
              <a:srgbClr val="DBE3F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19" name="立方体 218">
              <a:extLst>
                <a:ext uri="{FF2B5EF4-FFF2-40B4-BE49-F238E27FC236}">
                  <a16:creationId xmlns:a16="http://schemas.microsoft.com/office/drawing/2014/main" id="{547479A6-7B60-96B4-040F-96955AFED39B}"/>
                </a:ext>
              </a:extLst>
            </p:cNvPr>
            <p:cNvSpPr/>
            <p:nvPr/>
          </p:nvSpPr>
          <p:spPr bwMode="auto">
            <a:xfrm>
              <a:off x="6046230" y="3059856"/>
              <a:ext cx="357049" cy="657176"/>
            </a:xfrm>
            <a:prstGeom prst="cube">
              <a:avLst>
                <a:gd name="adj" fmla="val 55567"/>
              </a:avLst>
            </a:prstGeom>
            <a:solidFill>
              <a:srgbClr val="70AD47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220" name="直线连接符 219">
              <a:extLst>
                <a:ext uri="{FF2B5EF4-FFF2-40B4-BE49-F238E27FC236}">
                  <a16:creationId xmlns:a16="http://schemas.microsoft.com/office/drawing/2014/main" id="{6A93615B-5E34-BCA1-A3B6-E432875B7D7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39565" y="3224754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1" name="直线连接符 220">
              <a:extLst>
                <a:ext uri="{FF2B5EF4-FFF2-40B4-BE49-F238E27FC236}">
                  <a16:creationId xmlns:a16="http://schemas.microsoft.com/office/drawing/2014/main" id="{C463535B-3379-F77C-6F40-C04623B2905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68121" y="3195569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2" name="直线连接符 221">
              <a:extLst>
                <a:ext uri="{FF2B5EF4-FFF2-40B4-BE49-F238E27FC236}">
                  <a16:creationId xmlns:a16="http://schemas.microsoft.com/office/drawing/2014/main" id="{AC54498A-B6CC-56E5-571F-62409E6ECFF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47577" y="3107593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3" name="直线连接符 222">
              <a:extLst>
                <a:ext uri="{FF2B5EF4-FFF2-40B4-BE49-F238E27FC236}">
                  <a16:creationId xmlns:a16="http://schemas.microsoft.com/office/drawing/2014/main" id="{91B27C40-85AB-F8B1-0E39-2FD72A7EEB1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72521" y="3082028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4" name="直线连接符 223">
              <a:extLst>
                <a:ext uri="{FF2B5EF4-FFF2-40B4-BE49-F238E27FC236}">
                  <a16:creationId xmlns:a16="http://schemas.microsoft.com/office/drawing/2014/main" id="{B7AB55A9-6B35-08D2-44FF-F675E5D917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93321" y="3178483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5" name="直线连接符 224">
              <a:extLst>
                <a:ext uri="{FF2B5EF4-FFF2-40B4-BE49-F238E27FC236}">
                  <a16:creationId xmlns:a16="http://schemas.microsoft.com/office/drawing/2014/main" id="{2DC682E1-C953-29F6-7F4B-4A589CEED7A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22900" y="3152905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6" name="直线连接符 225">
              <a:extLst>
                <a:ext uri="{FF2B5EF4-FFF2-40B4-BE49-F238E27FC236}">
                  <a16:creationId xmlns:a16="http://schemas.microsoft.com/office/drawing/2014/main" id="{35012EFD-78B2-CBD4-A0A0-6ABF870AA22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06047" y="3137660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7" name="直线连接符 226">
              <a:extLst>
                <a:ext uri="{FF2B5EF4-FFF2-40B4-BE49-F238E27FC236}">
                  <a16:creationId xmlns:a16="http://schemas.microsoft.com/office/drawing/2014/main" id="{3F9EF2FF-4ED1-5594-5D02-C1DFD1B9614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07411" y="3205249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8" name="直线连接符 227">
              <a:extLst>
                <a:ext uri="{FF2B5EF4-FFF2-40B4-BE49-F238E27FC236}">
                  <a16:creationId xmlns:a16="http://schemas.microsoft.com/office/drawing/2014/main" id="{398583C7-EA87-5866-39CD-6748EB8B29D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06046" y="3268517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9" name="直线连接符 228">
              <a:extLst>
                <a:ext uri="{FF2B5EF4-FFF2-40B4-BE49-F238E27FC236}">
                  <a16:creationId xmlns:a16="http://schemas.microsoft.com/office/drawing/2014/main" id="{6F60C0B0-F260-B250-1A50-5A2690629AB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07103" y="3327687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0" name="直线连接符 229">
              <a:extLst>
                <a:ext uri="{FF2B5EF4-FFF2-40B4-BE49-F238E27FC236}">
                  <a16:creationId xmlns:a16="http://schemas.microsoft.com/office/drawing/2014/main" id="{D1889A07-D8E2-C137-C6A4-61091F65A45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06046" y="3396749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1" name="直线连接符 230">
              <a:extLst>
                <a:ext uri="{FF2B5EF4-FFF2-40B4-BE49-F238E27FC236}">
                  <a16:creationId xmlns:a16="http://schemas.microsoft.com/office/drawing/2014/main" id="{22A48D71-9B9F-C110-43CE-6B30A7DB516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05593" y="3461547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2" name="立方体 231">
              <a:extLst>
                <a:ext uri="{FF2B5EF4-FFF2-40B4-BE49-F238E27FC236}">
                  <a16:creationId xmlns:a16="http://schemas.microsoft.com/office/drawing/2014/main" id="{688F501E-F13A-2EF2-B71F-1A71C569844B}"/>
                </a:ext>
              </a:extLst>
            </p:cNvPr>
            <p:cNvSpPr/>
            <p:nvPr/>
          </p:nvSpPr>
          <p:spPr bwMode="auto">
            <a:xfrm>
              <a:off x="5904148" y="3825044"/>
              <a:ext cx="357049" cy="657176"/>
            </a:xfrm>
            <a:prstGeom prst="cube">
              <a:avLst>
                <a:gd name="adj" fmla="val 55567"/>
              </a:avLst>
            </a:prstGeom>
            <a:solidFill>
              <a:srgbClr val="DBE3F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33" name="立方体 232">
              <a:extLst>
                <a:ext uri="{FF2B5EF4-FFF2-40B4-BE49-F238E27FC236}">
                  <a16:creationId xmlns:a16="http://schemas.microsoft.com/office/drawing/2014/main" id="{06B12406-6C97-E237-FC99-44918621A06E}"/>
                </a:ext>
              </a:extLst>
            </p:cNvPr>
            <p:cNvSpPr/>
            <p:nvPr/>
          </p:nvSpPr>
          <p:spPr bwMode="auto">
            <a:xfrm>
              <a:off x="6056535" y="3825044"/>
              <a:ext cx="357049" cy="657176"/>
            </a:xfrm>
            <a:prstGeom prst="cube">
              <a:avLst>
                <a:gd name="adj" fmla="val 55567"/>
              </a:avLst>
            </a:prstGeom>
            <a:solidFill>
              <a:srgbClr val="FFB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234" name="直线连接符 233">
              <a:extLst>
                <a:ext uri="{FF2B5EF4-FFF2-40B4-BE49-F238E27FC236}">
                  <a16:creationId xmlns:a16="http://schemas.microsoft.com/office/drawing/2014/main" id="{607E388D-5A9E-03A3-F09F-DB953FA435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49870" y="3989942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5" name="直线连接符 234">
              <a:extLst>
                <a:ext uri="{FF2B5EF4-FFF2-40B4-BE49-F238E27FC236}">
                  <a16:creationId xmlns:a16="http://schemas.microsoft.com/office/drawing/2014/main" id="{9D9DACA3-E707-5367-B121-5A88A9E6057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78426" y="3960757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6" name="直线连接符 235">
              <a:extLst>
                <a:ext uri="{FF2B5EF4-FFF2-40B4-BE49-F238E27FC236}">
                  <a16:creationId xmlns:a16="http://schemas.microsoft.com/office/drawing/2014/main" id="{16F898A3-7AB1-8A31-F659-DE4F610B918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57882" y="3872781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7" name="直线连接符 236">
              <a:extLst>
                <a:ext uri="{FF2B5EF4-FFF2-40B4-BE49-F238E27FC236}">
                  <a16:creationId xmlns:a16="http://schemas.microsoft.com/office/drawing/2014/main" id="{00235D1F-F2D5-BA83-D7C8-0D54A13CA8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2826" y="3847216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8" name="直线连接符 237">
              <a:extLst>
                <a:ext uri="{FF2B5EF4-FFF2-40B4-BE49-F238E27FC236}">
                  <a16:creationId xmlns:a16="http://schemas.microsoft.com/office/drawing/2014/main" id="{0660FBF0-2D8E-5B61-15A2-096EE2A9FE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03626" y="3943671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9" name="直线连接符 238">
              <a:extLst>
                <a:ext uri="{FF2B5EF4-FFF2-40B4-BE49-F238E27FC236}">
                  <a16:creationId xmlns:a16="http://schemas.microsoft.com/office/drawing/2014/main" id="{6D586611-FA0D-03D6-7AD6-C5B2707207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33205" y="3918093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0" name="直线连接符 239">
              <a:extLst>
                <a:ext uri="{FF2B5EF4-FFF2-40B4-BE49-F238E27FC236}">
                  <a16:creationId xmlns:a16="http://schemas.microsoft.com/office/drawing/2014/main" id="{591D3150-236B-D505-D435-26F0D0364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16352" y="3902848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1" name="直线连接符 240">
              <a:extLst>
                <a:ext uri="{FF2B5EF4-FFF2-40B4-BE49-F238E27FC236}">
                  <a16:creationId xmlns:a16="http://schemas.microsoft.com/office/drawing/2014/main" id="{111A4AD7-188B-6616-410D-782827EC088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17716" y="3970437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2" name="直线连接符 241">
              <a:extLst>
                <a:ext uri="{FF2B5EF4-FFF2-40B4-BE49-F238E27FC236}">
                  <a16:creationId xmlns:a16="http://schemas.microsoft.com/office/drawing/2014/main" id="{14F87A2B-D6E4-0057-0808-D30B859241E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16351" y="4033705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3" name="直线连接符 242">
              <a:extLst>
                <a:ext uri="{FF2B5EF4-FFF2-40B4-BE49-F238E27FC236}">
                  <a16:creationId xmlns:a16="http://schemas.microsoft.com/office/drawing/2014/main" id="{2B2F10D7-4E9C-1E09-87F0-496399F5375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17408" y="4092875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4" name="直线连接符 243">
              <a:extLst>
                <a:ext uri="{FF2B5EF4-FFF2-40B4-BE49-F238E27FC236}">
                  <a16:creationId xmlns:a16="http://schemas.microsoft.com/office/drawing/2014/main" id="{E1860FBC-323C-D9F1-0080-1274E0A39DC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16351" y="4161937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5" name="直线连接符 244">
              <a:extLst>
                <a:ext uri="{FF2B5EF4-FFF2-40B4-BE49-F238E27FC236}">
                  <a16:creationId xmlns:a16="http://schemas.microsoft.com/office/drawing/2014/main" id="{FC074F66-CE8D-11A3-5F5E-4FF6E736B65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15898" y="4226735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6" name="直线箭头连接符 245">
              <a:extLst>
                <a:ext uri="{FF2B5EF4-FFF2-40B4-BE49-F238E27FC236}">
                  <a16:creationId xmlns:a16="http://schemas.microsoft.com/office/drawing/2014/main" id="{7AEA3ACF-F0B6-DBA6-F7C1-E7BE82D328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13588" y="2792489"/>
              <a:ext cx="388862" cy="71611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1A10E52B-3784-178F-087F-548F0BCE7E94}"/>
                </a:ext>
              </a:extLst>
            </p:cNvPr>
            <p:cNvSpPr txBox="1"/>
            <p:nvPr/>
          </p:nvSpPr>
          <p:spPr>
            <a:xfrm>
              <a:off x="6876255" y="2763831"/>
              <a:ext cx="5087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cls</a:t>
              </a:r>
              <a:endPara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8" name="圆角矩形 247">
              <a:extLst>
                <a:ext uri="{FF2B5EF4-FFF2-40B4-BE49-F238E27FC236}">
                  <a16:creationId xmlns:a16="http://schemas.microsoft.com/office/drawing/2014/main" id="{534D6076-B23B-6CA5-7F6E-BECBC050E33E}"/>
                </a:ext>
              </a:extLst>
            </p:cNvPr>
            <p:cNvSpPr/>
            <p:nvPr/>
          </p:nvSpPr>
          <p:spPr bwMode="auto">
            <a:xfrm>
              <a:off x="6840252" y="3189968"/>
              <a:ext cx="593604" cy="281427"/>
            </a:xfrm>
            <a:prstGeom prst="roundRect">
              <a:avLst/>
            </a:prstGeom>
            <a:solidFill>
              <a:srgbClr val="BECCF0">
                <a:alpha val="69591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49" name="文本框 248">
              <a:extLst>
                <a:ext uri="{FF2B5EF4-FFF2-40B4-BE49-F238E27FC236}">
                  <a16:creationId xmlns:a16="http://schemas.microsoft.com/office/drawing/2014/main" id="{BA8670D7-CB2A-6A4E-9BE4-31A23C14FB77}"/>
                </a:ext>
              </a:extLst>
            </p:cNvPr>
            <p:cNvSpPr txBox="1"/>
            <p:nvPr/>
          </p:nvSpPr>
          <p:spPr>
            <a:xfrm>
              <a:off x="6887130" y="3162454"/>
              <a:ext cx="5087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reg</a:t>
              </a:r>
              <a:endPara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0" name="圆角矩形 249">
              <a:extLst>
                <a:ext uri="{FF2B5EF4-FFF2-40B4-BE49-F238E27FC236}">
                  <a16:creationId xmlns:a16="http://schemas.microsoft.com/office/drawing/2014/main" id="{75D72181-A604-3852-8C79-9908579135C6}"/>
                </a:ext>
              </a:extLst>
            </p:cNvPr>
            <p:cNvSpPr/>
            <p:nvPr/>
          </p:nvSpPr>
          <p:spPr bwMode="auto">
            <a:xfrm>
              <a:off x="6840252" y="3636534"/>
              <a:ext cx="593604" cy="281427"/>
            </a:xfrm>
            <a:prstGeom prst="roundRect">
              <a:avLst/>
            </a:prstGeom>
            <a:solidFill>
              <a:srgbClr val="FF9900">
                <a:alpha val="4929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51" name="文本框 250">
              <a:extLst>
                <a:ext uri="{FF2B5EF4-FFF2-40B4-BE49-F238E27FC236}">
                  <a16:creationId xmlns:a16="http://schemas.microsoft.com/office/drawing/2014/main" id="{A686321A-FC08-7BC1-8543-911275825602}"/>
                </a:ext>
              </a:extLst>
            </p:cNvPr>
            <p:cNvSpPr txBox="1"/>
            <p:nvPr/>
          </p:nvSpPr>
          <p:spPr>
            <a:xfrm>
              <a:off x="6887130" y="3609020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seg</a:t>
              </a:r>
              <a:endPara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2" name="圆角矩形 251">
              <a:extLst>
                <a:ext uri="{FF2B5EF4-FFF2-40B4-BE49-F238E27FC236}">
                  <a16:creationId xmlns:a16="http://schemas.microsoft.com/office/drawing/2014/main" id="{520CE6E9-2A89-D88E-CC99-C0EC2FE87087}"/>
                </a:ext>
              </a:extLst>
            </p:cNvPr>
            <p:cNvSpPr/>
            <p:nvPr/>
          </p:nvSpPr>
          <p:spPr bwMode="auto">
            <a:xfrm>
              <a:off x="6752692" y="2716978"/>
              <a:ext cx="735632" cy="1272963"/>
            </a:xfrm>
            <a:prstGeom prst="roundRect">
              <a:avLst/>
            </a:prstGeom>
            <a:noFill/>
            <a:ln w="31750" cap="flat" cmpd="sng" algn="ctr">
              <a:solidFill>
                <a:schemeClr val="accent6">
                  <a:lumMod val="20000"/>
                  <a:lumOff val="8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253" name="直线箭头连接符 252">
              <a:extLst>
                <a:ext uri="{FF2B5EF4-FFF2-40B4-BE49-F238E27FC236}">
                  <a16:creationId xmlns:a16="http://schemas.microsoft.com/office/drawing/2014/main" id="{7E6ECECE-9E17-3955-6C41-43123A08F2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488324" y="3356992"/>
              <a:ext cx="308614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9" name="立方体 168">
              <a:extLst>
                <a:ext uri="{FF2B5EF4-FFF2-40B4-BE49-F238E27FC236}">
                  <a16:creationId xmlns:a16="http://schemas.microsoft.com/office/drawing/2014/main" id="{FA53EC6B-5064-F20B-39B1-C826F25D1A89}"/>
                </a:ext>
              </a:extLst>
            </p:cNvPr>
            <p:cNvSpPr/>
            <p:nvPr/>
          </p:nvSpPr>
          <p:spPr bwMode="auto">
            <a:xfrm>
              <a:off x="3934300" y="2441242"/>
              <a:ext cx="249636" cy="564270"/>
            </a:xfrm>
            <a:prstGeom prst="cube">
              <a:avLst>
                <a:gd name="adj" fmla="val 99075"/>
              </a:avLst>
            </a:prstGeom>
            <a:solidFill>
              <a:srgbClr val="EF7D3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cxnSp>
        <p:nvCxnSpPr>
          <p:cNvPr id="254" name="直线箭头连接符 253">
            <a:extLst>
              <a:ext uri="{FF2B5EF4-FFF2-40B4-BE49-F238E27FC236}">
                <a16:creationId xmlns:a16="http://schemas.microsoft.com/office/drawing/2014/main" id="{B1496C03-1E15-4DE7-9E7B-9E09BC9A8165}"/>
              </a:ext>
            </a:extLst>
          </p:cNvPr>
          <p:cNvCxnSpPr>
            <a:cxnSpLocks/>
          </p:cNvCxnSpPr>
          <p:nvPr/>
        </p:nvCxnSpPr>
        <p:spPr bwMode="auto">
          <a:xfrm>
            <a:off x="2647498" y="10634205"/>
            <a:ext cx="0" cy="46753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ysDash"/>
            <a:round/>
            <a:headEnd type="triangle"/>
            <a:tailEnd type="triangle"/>
          </a:ln>
          <a:effectLst/>
        </p:spPr>
      </p:cxnSp>
      <p:sp>
        <p:nvSpPr>
          <p:cNvPr id="255" name="文本框 254">
            <a:extLst>
              <a:ext uri="{FF2B5EF4-FFF2-40B4-BE49-F238E27FC236}">
                <a16:creationId xmlns:a16="http://schemas.microsoft.com/office/drawing/2014/main" id="{EC525180-3634-B11D-75B0-4EE7599F4830}"/>
              </a:ext>
            </a:extLst>
          </p:cNvPr>
          <p:cNvSpPr txBox="1"/>
          <p:nvPr/>
        </p:nvSpPr>
        <p:spPr>
          <a:xfrm>
            <a:off x="2326680" y="10728565"/>
            <a:ext cx="8784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shared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536D959D-6C9B-9062-2493-3A60A4D25640}"/>
              </a:ext>
            </a:extLst>
          </p:cNvPr>
          <p:cNvGrpSpPr/>
          <p:nvPr/>
        </p:nvGrpSpPr>
        <p:grpSpPr>
          <a:xfrm>
            <a:off x="1286517" y="13428561"/>
            <a:ext cx="7742116" cy="1835465"/>
            <a:chOff x="646308" y="2205603"/>
            <a:chExt cx="7742116" cy="1835465"/>
          </a:xfrm>
        </p:grpSpPr>
        <p:pic>
          <p:nvPicPr>
            <p:cNvPr id="257" name="图片 256">
              <a:extLst>
                <a:ext uri="{FF2B5EF4-FFF2-40B4-BE49-F238E27FC236}">
                  <a16:creationId xmlns:a16="http://schemas.microsoft.com/office/drawing/2014/main" id="{9A987BBF-C73F-A4B3-3100-9566295B6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10399" y="2883510"/>
              <a:ext cx="857475" cy="655240"/>
            </a:xfrm>
            <a:prstGeom prst="rect">
              <a:avLst/>
            </a:prstGeom>
          </p:spPr>
        </p:pic>
        <p:sp>
          <p:nvSpPr>
            <p:cNvPr id="258" name="梯形 257">
              <a:extLst>
                <a:ext uri="{FF2B5EF4-FFF2-40B4-BE49-F238E27FC236}">
                  <a16:creationId xmlns:a16="http://schemas.microsoft.com/office/drawing/2014/main" id="{726FBE9F-30A6-57A2-F553-A64401384471}"/>
                </a:ext>
              </a:extLst>
            </p:cNvPr>
            <p:cNvSpPr/>
            <p:nvPr/>
          </p:nvSpPr>
          <p:spPr bwMode="auto">
            <a:xfrm rot="5400000">
              <a:off x="2053339" y="2857819"/>
              <a:ext cx="938364" cy="677695"/>
            </a:xfrm>
            <a:prstGeom prst="trapezoid">
              <a:avLst/>
            </a:prstGeom>
            <a:solidFill>
              <a:srgbClr val="B5C6E7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59" name="立方体 258">
              <a:extLst>
                <a:ext uri="{FF2B5EF4-FFF2-40B4-BE49-F238E27FC236}">
                  <a16:creationId xmlns:a16="http://schemas.microsoft.com/office/drawing/2014/main" id="{1C507506-9F8C-5568-CBB0-A4003C687BC2}"/>
                </a:ext>
              </a:extLst>
            </p:cNvPr>
            <p:cNvSpPr/>
            <p:nvPr/>
          </p:nvSpPr>
          <p:spPr bwMode="auto">
            <a:xfrm>
              <a:off x="4040647" y="2419443"/>
              <a:ext cx="756085" cy="1621625"/>
            </a:xfrm>
            <a:prstGeom prst="cube">
              <a:avLst>
                <a:gd name="adj" fmla="val 81243"/>
              </a:avLst>
            </a:prstGeom>
            <a:solidFill>
              <a:srgbClr val="BECCF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60" name="文本框 259">
              <a:extLst>
                <a:ext uri="{FF2B5EF4-FFF2-40B4-BE49-F238E27FC236}">
                  <a16:creationId xmlns:a16="http://schemas.microsoft.com/office/drawing/2014/main" id="{20B952D6-C170-286E-C0BF-F4D7EDD5593C}"/>
                </a:ext>
              </a:extLst>
            </p:cNvPr>
            <p:cNvSpPr txBox="1"/>
            <p:nvPr/>
          </p:nvSpPr>
          <p:spPr>
            <a:xfrm rot="16200000">
              <a:off x="2005079" y="3037381"/>
              <a:ext cx="9028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Backbone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261" name="直线箭头连接符 260">
              <a:extLst>
                <a:ext uri="{FF2B5EF4-FFF2-40B4-BE49-F238E27FC236}">
                  <a16:creationId xmlns:a16="http://schemas.microsoft.com/office/drawing/2014/main" id="{E4AF6D19-BFF7-DC86-CBDC-07470D9F9F5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19388" y="2762253"/>
              <a:ext cx="594173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2" name="直线箭头连接符 261">
              <a:extLst>
                <a:ext uri="{FF2B5EF4-FFF2-40B4-BE49-F238E27FC236}">
                  <a16:creationId xmlns:a16="http://schemas.microsoft.com/office/drawing/2014/main" id="{D5910FF1-4734-BA2F-2427-F0B83833861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61369" y="3337422"/>
              <a:ext cx="1188043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3" name="梯形 262">
              <a:extLst>
                <a:ext uri="{FF2B5EF4-FFF2-40B4-BE49-F238E27FC236}">
                  <a16:creationId xmlns:a16="http://schemas.microsoft.com/office/drawing/2014/main" id="{0A31C9FE-DE13-5C53-58B2-A7E386C4BEBF}"/>
                </a:ext>
              </a:extLst>
            </p:cNvPr>
            <p:cNvSpPr/>
            <p:nvPr/>
          </p:nvSpPr>
          <p:spPr bwMode="auto">
            <a:xfrm rot="5400000">
              <a:off x="3252023" y="2556730"/>
              <a:ext cx="590395" cy="410789"/>
            </a:xfrm>
            <a:prstGeom prst="trapezoid">
              <a:avLst/>
            </a:prstGeom>
            <a:solidFill>
              <a:srgbClr val="B5C6E7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64" name="文本框 263">
              <a:extLst>
                <a:ext uri="{FF2B5EF4-FFF2-40B4-BE49-F238E27FC236}">
                  <a16:creationId xmlns:a16="http://schemas.microsoft.com/office/drawing/2014/main" id="{97CDAF4E-B6C8-F2CF-C79C-D3C2A598FEB1}"/>
                </a:ext>
              </a:extLst>
            </p:cNvPr>
            <p:cNvSpPr txBox="1"/>
            <p:nvPr/>
          </p:nvSpPr>
          <p:spPr>
            <a:xfrm>
              <a:off x="3295535" y="2620952"/>
              <a:ext cx="50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RPN</a:t>
              </a:r>
              <a:endPara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265" name="肘形连接符 264">
              <a:extLst>
                <a:ext uri="{FF2B5EF4-FFF2-40B4-BE49-F238E27FC236}">
                  <a16:creationId xmlns:a16="http://schemas.microsoft.com/office/drawing/2014/main" id="{D63356E2-E045-B54D-EEE1-CD70D403E663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2901952" y="2928712"/>
              <a:ext cx="573234" cy="240060"/>
            </a:xfrm>
            <a:prstGeom prst="bentConnector2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6" name="立方体 265">
              <a:extLst>
                <a:ext uri="{FF2B5EF4-FFF2-40B4-BE49-F238E27FC236}">
                  <a16:creationId xmlns:a16="http://schemas.microsoft.com/office/drawing/2014/main" id="{1FC8A4CC-2C0C-BBAC-CD1F-E14EE149E264}"/>
                </a:ext>
              </a:extLst>
            </p:cNvPr>
            <p:cNvSpPr/>
            <p:nvPr/>
          </p:nvSpPr>
          <p:spPr bwMode="auto">
            <a:xfrm>
              <a:off x="4549111" y="2549607"/>
              <a:ext cx="187322" cy="389708"/>
            </a:xfrm>
            <a:prstGeom prst="cube">
              <a:avLst>
                <a:gd name="adj" fmla="val 99075"/>
              </a:avLst>
            </a:prstGeom>
            <a:solidFill>
              <a:srgbClr val="FFBF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67" name="立方体 266">
              <a:extLst>
                <a:ext uri="{FF2B5EF4-FFF2-40B4-BE49-F238E27FC236}">
                  <a16:creationId xmlns:a16="http://schemas.microsoft.com/office/drawing/2014/main" id="{71A1CDEA-8F55-DBCD-1DA6-33D0E6D6A370}"/>
                </a:ext>
              </a:extLst>
            </p:cNvPr>
            <p:cNvSpPr/>
            <p:nvPr/>
          </p:nvSpPr>
          <p:spPr bwMode="auto">
            <a:xfrm>
              <a:off x="4391957" y="2859788"/>
              <a:ext cx="249636" cy="564270"/>
            </a:xfrm>
            <a:prstGeom prst="cube">
              <a:avLst>
                <a:gd name="adj" fmla="val 99075"/>
              </a:avLst>
            </a:prstGeom>
            <a:solidFill>
              <a:srgbClr val="FF99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68" name="立方体 267">
              <a:extLst>
                <a:ext uri="{FF2B5EF4-FFF2-40B4-BE49-F238E27FC236}">
                  <a16:creationId xmlns:a16="http://schemas.microsoft.com/office/drawing/2014/main" id="{5A59557D-A7B7-4BF3-C8E9-DD75E888C514}"/>
                </a:ext>
              </a:extLst>
            </p:cNvPr>
            <p:cNvSpPr/>
            <p:nvPr/>
          </p:nvSpPr>
          <p:spPr bwMode="auto">
            <a:xfrm>
              <a:off x="4251122" y="3335359"/>
              <a:ext cx="155452" cy="520722"/>
            </a:xfrm>
            <a:prstGeom prst="cube">
              <a:avLst>
                <a:gd name="adj" fmla="val 99075"/>
              </a:avLst>
            </a:prstGeom>
            <a:solidFill>
              <a:schemeClr val="accent6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69" name="立方体 268">
              <a:extLst>
                <a:ext uri="{FF2B5EF4-FFF2-40B4-BE49-F238E27FC236}">
                  <a16:creationId xmlns:a16="http://schemas.microsoft.com/office/drawing/2014/main" id="{15163DD8-0BA7-5BF7-3579-1423D179CD34}"/>
                </a:ext>
              </a:extLst>
            </p:cNvPr>
            <p:cNvSpPr/>
            <p:nvPr/>
          </p:nvSpPr>
          <p:spPr bwMode="auto">
            <a:xfrm>
              <a:off x="4616711" y="3269687"/>
              <a:ext cx="105629" cy="285453"/>
            </a:xfrm>
            <a:prstGeom prst="cube">
              <a:avLst>
                <a:gd name="adj" fmla="val 99075"/>
              </a:avLst>
            </a:prstGeom>
            <a:solidFill>
              <a:srgbClr val="F1CAC3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270" name="直线箭头连接符 269">
              <a:extLst>
                <a:ext uri="{FF2B5EF4-FFF2-40B4-BE49-F238E27FC236}">
                  <a16:creationId xmlns:a16="http://schemas.microsoft.com/office/drawing/2014/main" id="{187EF271-8380-0A93-F5EB-89CCE22032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47664" y="3178710"/>
              <a:ext cx="61206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71" name="文本框 270">
              <a:extLst>
                <a:ext uri="{FF2B5EF4-FFF2-40B4-BE49-F238E27FC236}">
                  <a16:creationId xmlns:a16="http://schemas.microsoft.com/office/drawing/2014/main" id="{41916794-CED6-8C2F-6B02-33ACD68E0C3F}"/>
                </a:ext>
              </a:extLst>
            </p:cNvPr>
            <p:cNvSpPr txBox="1"/>
            <p:nvPr/>
          </p:nvSpPr>
          <p:spPr>
            <a:xfrm>
              <a:off x="646308" y="2205603"/>
              <a:ext cx="230551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AutoNum type="romanUcPeriod"/>
              </a:pPr>
              <a:r>
                <a:rPr lang="en-US" altLang="zh-CN" dirty="0">
                  <a:latin typeface="+mn-lt"/>
                  <a:ea typeface="Microsoft YaHei" panose="020B0503020204020204" pitchFamily="34" charset="-122"/>
                </a:rPr>
                <a:t>Base</a:t>
              </a:r>
              <a:r>
                <a:rPr lang="zh-CN" altLang="en-US" dirty="0">
                  <a:latin typeface="+mn-lt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latin typeface="+mn-lt"/>
                  <a:ea typeface="Microsoft YaHei" panose="020B0503020204020204" pitchFamily="34" charset="-122"/>
                </a:rPr>
                <a:t>training</a:t>
              </a:r>
            </a:p>
            <a:p>
              <a:pPr marL="285750" indent="-285750">
                <a:buAutoNum type="romanUcPeriod"/>
              </a:pPr>
              <a:r>
                <a:rPr lang="en-US" altLang="zh-CN" dirty="0">
                  <a:latin typeface="+mn-lt"/>
                  <a:ea typeface="Microsoft YaHei" panose="020B0503020204020204" pitchFamily="34" charset="-122"/>
                </a:rPr>
                <a:t>Novel</a:t>
              </a:r>
              <a:r>
                <a:rPr lang="zh-CN" altLang="en-US" dirty="0">
                  <a:latin typeface="+mn-lt"/>
                  <a:ea typeface="Microsoft YaHei" panose="020B0503020204020204" pitchFamily="34" charset="-122"/>
                </a:rPr>
                <a:t> </a:t>
              </a:r>
              <a:r>
                <a:rPr lang="en-US" altLang="zh-CN" dirty="0">
                  <a:latin typeface="+mn-lt"/>
                  <a:ea typeface="Microsoft YaHei" panose="020B0503020204020204" pitchFamily="34" charset="-122"/>
                </a:rPr>
                <a:t>Fine-tuning</a:t>
              </a:r>
              <a:endParaRPr lang="zh-CN" altLang="en-US" dirty="0">
                <a:latin typeface="+mn-lt"/>
                <a:ea typeface="Microsoft YaHei" panose="020B0503020204020204" pitchFamily="34" charset="-122"/>
              </a:endParaRPr>
            </a:p>
          </p:txBody>
        </p:sp>
        <p:pic>
          <p:nvPicPr>
            <p:cNvPr id="272" name="图片 271">
              <a:extLst>
                <a:ext uri="{FF2B5EF4-FFF2-40B4-BE49-F238E27FC236}">
                  <a16:creationId xmlns:a16="http://schemas.microsoft.com/office/drawing/2014/main" id="{4E2B8E64-A9C0-5671-09A7-AA7A9908E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19581" y="2888670"/>
              <a:ext cx="1068843" cy="816757"/>
            </a:xfrm>
            <a:prstGeom prst="rect">
              <a:avLst/>
            </a:prstGeom>
          </p:spPr>
        </p:pic>
        <p:cxnSp>
          <p:nvCxnSpPr>
            <p:cNvPr id="273" name="直线箭头连接符 272">
              <a:extLst>
                <a:ext uri="{FF2B5EF4-FFF2-40B4-BE49-F238E27FC236}">
                  <a16:creationId xmlns:a16="http://schemas.microsoft.com/office/drawing/2014/main" id="{D55CE449-62A1-EC21-A819-5CA98A59584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984268" y="3345907"/>
              <a:ext cx="308614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74" name="矩形 273">
              <a:extLst>
                <a:ext uri="{FF2B5EF4-FFF2-40B4-BE49-F238E27FC236}">
                  <a16:creationId xmlns:a16="http://schemas.microsoft.com/office/drawing/2014/main" id="{71FCAE73-4CB0-1621-53B0-1DEC6F3D5237}"/>
                </a:ext>
              </a:extLst>
            </p:cNvPr>
            <p:cNvSpPr/>
            <p:nvPr/>
          </p:nvSpPr>
          <p:spPr bwMode="auto">
            <a:xfrm>
              <a:off x="7969491" y="3002784"/>
              <a:ext cx="288032" cy="115180"/>
            </a:xfrm>
            <a:prstGeom prst="rect">
              <a:avLst/>
            </a:prstGeom>
            <a:noFill/>
            <a:ln w="19050" cap="flat" cmpd="sng" algn="ctr">
              <a:solidFill>
                <a:srgbClr val="FFB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9276B0BC-6E26-F825-4F42-365F1FD0B071}"/>
                </a:ext>
              </a:extLst>
            </p:cNvPr>
            <p:cNvSpPr/>
            <p:nvPr/>
          </p:nvSpPr>
          <p:spPr bwMode="auto">
            <a:xfrm>
              <a:off x="7491142" y="3211639"/>
              <a:ext cx="287096" cy="458303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D063E1B8-AEA2-6711-273E-C75B1DB12A5E}"/>
                </a:ext>
              </a:extLst>
            </p:cNvPr>
            <p:cNvSpPr/>
            <p:nvPr/>
          </p:nvSpPr>
          <p:spPr bwMode="auto">
            <a:xfrm>
              <a:off x="7500987" y="3060375"/>
              <a:ext cx="612519" cy="405460"/>
            </a:xfrm>
            <a:prstGeom prst="rect">
              <a:avLst/>
            </a:prstGeom>
            <a:noFill/>
            <a:ln w="19050" cap="flat" cmpd="sng" algn="ctr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77" name="文本框 276">
              <a:extLst>
                <a:ext uri="{FF2B5EF4-FFF2-40B4-BE49-F238E27FC236}">
                  <a16:creationId xmlns:a16="http://schemas.microsoft.com/office/drawing/2014/main" id="{AC64A375-11A3-9F33-1C72-03DDAA098E5C}"/>
                </a:ext>
              </a:extLst>
            </p:cNvPr>
            <p:cNvSpPr txBox="1"/>
            <p:nvPr/>
          </p:nvSpPr>
          <p:spPr>
            <a:xfrm>
              <a:off x="4720437" y="2855572"/>
              <a:ext cx="90852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RoI</a:t>
              </a: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Align</a:t>
              </a:r>
              <a:endPara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278" name="直线箭头连接符 277">
              <a:extLst>
                <a:ext uri="{FF2B5EF4-FFF2-40B4-BE49-F238E27FC236}">
                  <a16:creationId xmlns:a16="http://schemas.microsoft.com/office/drawing/2014/main" id="{647143DC-2D68-24DC-14C0-DCC584FF910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71471" y="3322726"/>
              <a:ext cx="728621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79" name="圆角矩形 278">
              <a:extLst>
                <a:ext uri="{FF2B5EF4-FFF2-40B4-BE49-F238E27FC236}">
                  <a16:creationId xmlns:a16="http://schemas.microsoft.com/office/drawing/2014/main" id="{117789DD-5EA7-A2E4-27EF-FC5CE6E98340}"/>
                </a:ext>
              </a:extLst>
            </p:cNvPr>
            <p:cNvSpPr/>
            <p:nvPr/>
          </p:nvSpPr>
          <p:spPr bwMode="auto">
            <a:xfrm>
              <a:off x="6340744" y="2723498"/>
              <a:ext cx="593604" cy="28142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58316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80" name="文本框 279">
              <a:extLst>
                <a:ext uri="{FF2B5EF4-FFF2-40B4-BE49-F238E27FC236}">
                  <a16:creationId xmlns:a16="http://schemas.microsoft.com/office/drawing/2014/main" id="{3C755BD8-AF17-8681-E05E-FCA090A7D92C}"/>
                </a:ext>
              </a:extLst>
            </p:cNvPr>
            <p:cNvSpPr txBox="1"/>
            <p:nvPr/>
          </p:nvSpPr>
          <p:spPr>
            <a:xfrm>
              <a:off x="6387621" y="2695984"/>
              <a:ext cx="5087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cls</a:t>
              </a:r>
              <a:endPara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1" name="圆角矩形 280">
              <a:extLst>
                <a:ext uri="{FF2B5EF4-FFF2-40B4-BE49-F238E27FC236}">
                  <a16:creationId xmlns:a16="http://schemas.microsoft.com/office/drawing/2014/main" id="{D937A0F2-640F-D6C1-5521-65D5E9AB46D5}"/>
                </a:ext>
              </a:extLst>
            </p:cNvPr>
            <p:cNvSpPr/>
            <p:nvPr/>
          </p:nvSpPr>
          <p:spPr bwMode="auto">
            <a:xfrm>
              <a:off x="6351618" y="3122121"/>
              <a:ext cx="593604" cy="281427"/>
            </a:xfrm>
            <a:prstGeom prst="roundRect">
              <a:avLst/>
            </a:prstGeom>
            <a:solidFill>
              <a:srgbClr val="BECCF0">
                <a:alpha val="69591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82" name="文本框 281">
              <a:extLst>
                <a:ext uri="{FF2B5EF4-FFF2-40B4-BE49-F238E27FC236}">
                  <a16:creationId xmlns:a16="http://schemas.microsoft.com/office/drawing/2014/main" id="{72B491B7-05E4-265D-D21A-3D0C410C0FFE}"/>
                </a:ext>
              </a:extLst>
            </p:cNvPr>
            <p:cNvSpPr txBox="1"/>
            <p:nvPr/>
          </p:nvSpPr>
          <p:spPr>
            <a:xfrm>
              <a:off x="6398496" y="3094607"/>
              <a:ext cx="5087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reg</a:t>
              </a:r>
              <a:endPara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3" name="圆角矩形 282">
              <a:extLst>
                <a:ext uri="{FF2B5EF4-FFF2-40B4-BE49-F238E27FC236}">
                  <a16:creationId xmlns:a16="http://schemas.microsoft.com/office/drawing/2014/main" id="{9AAE1229-591D-2ECF-430A-4F0D21AC5F4A}"/>
                </a:ext>
              </a:extLst>
            </p:cNvPr>
            <p:cNvSpPr/>
            <p:nvPr/>
          </p:nvSpPr>
          <p:spPr bwMode="auto">
            <a:xfrm>
              <a:off x="6351618" y="3568687"/>
              <a:ext cx="593604" cy="281427"/>
            </a:xfrm>
            <a:prstGeom prst="roundRect">
              <a:avLst/>
            </a:prstGeom>
            <a:solidFill>
              <a:srgbClr val="FF9900">
                <a:alpha val="4929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84" name="文本框 283">
              <a:extLst>
                <a:ext uri="{FF2B5EF4-FFF2-40B4-BE49-F238E27FC236}">
                  <a16:creationId xmlns:a16="http://schemas.microsoft.com/office/drawing/2014/main" id="{BB88A022-80A4-B98D-045A-B0D1818E9B1B}"/>
                </a:ext>
              </a:extLst>
            </p:cNvPr>
            <p:cNvSpPr txBox="1"/>
            <p:nvPr/>
          </p:nvSpPr>
          <p:spPr>
            <a:xfrm>
              <a:off x="6398496" y="3541173"/>
              <a:ext cx="527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seg</a:t>
              </a:r>
              <a:endPara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5" name="圆角矩形 284">
              <a:extLst>
                <a:ext uri="{FF2B5EF4-FFF2-40B4-BE49-F238E27FC236}">
                  <a16:creationId xmlns:a16="http://schemas.microsoft.com/office/drawing/2014/main" id="{F7ACEC2D-9557-B01A-E7D7-9B8F263D1CAC}"/>
                </a:ext>
              </a:extLst>
            </p:cNvPr>
            <p:cNvSpPr/>
            <p:nvPr/>
          </p:nvSpPr>
          <p:spPr bwMode="auto">
            <a:xfrm>
              <a:off x="6264058" y="2649131"/>
              <a:ext cx="735632" cy="1272963"/>
            </a:xfrm>
            <a:prstGeom prst="roundRect">
              <a:avLst/>
            </a:prstGeom>
            <a:noFill/>
            <a:ln w="31750" cap="flat" cmpd="sng" algn="ctr">
              <a:solidFill>
                <a:schemeClr val="accent6">
                  <a:lumMod val="20000"/>
                  <a:lumOff val="8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86" name="立方体 285">
              <a:extLst>
                <a:ext uri="{FF2B5EF4-FFF2-40B4-BE49-F238E27FC236}">
                  <a16:creationId xmlns:a16="http://schemas.microsoft.com/office/drawing/2014/main" id="{075FFC68-A17B-3350-A6B2-0C811D9534BD}"/>
                </a:ext>
              </a:extLst>
            </p:cNvPr>
            <p:cNvSpPr/>
            <p:nvPr/>
          </p:nvSpPr>
          <p:spPr bwMode="auto">
            <a:xfrm>
              <a:off x="5400092" y="2940882"/>
              <a:ext cx="357049" cy="657176"/>
            </a:xfrm>
            <a:prstGeom prst="cube">
              <a:avLst>
                <a:gd name="adj" fmla="val 55567"/>
              </a:avLst>
            </a:prstGeom>
            <a:solidFill>
              <a:srgbClr val="DBE3F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287" name="直线连接符 286">
              <a:extLst>
                <a:ext uri="{FF2B5EF4-FFF2-40B4-BE49-F238E27FC236}">
                  <a16:creationId xmlns:a16="http://schemas.microsoft.com/office/drawing/2014/main" id="{4A2DAFB7-0B4C-96C4-73C3-DBCBBE2695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93427" y="3105780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8" name="直线连接符 287">
              <a:extLst>
                <a:ext uri="{FF2B5EF4-FFF2-40B4-BE49-F238E27FC236}">
                  <a16:creationId xmlns:a16="http://schemas.microsoft.com/office/drawing/2014/main" id="{389769AE-5CCC-18B9-41F3-D8EFA88514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21983" y="3076595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9" name="直线连接符 288">
              <a:extLst>
                <a:ext uri="{FF2B5EF4-FFF2-40B4-BE49-F238E27FC236}">
                  <a16:creationId xmlns:a16="http://schemas.microsoft.com/office/drawing/2014/main" id="{6C0020ED-0F11-6FF6-221E-4AD87D967A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01439" y="2988619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0" name="直线连接符 289">
              <a:extLst>
                <a:ext uri="{FF2B5EF4-FFF2-40B4-BE49-F238E27FC236}">
                  <a16:creationId xmlns:a16="http://schemas.microsoft.com/office/drawing/2014/main" id="{4DC05319-D5AC-A57A-29E6-8F439BB4444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26383" y="2963054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1" name="直线连接符 290">
              <a:extLst>
                <a:ext uri="{FF2B5EF4-FFF2-40B4-BE49-F238E27FC236}">
                  <a16:creationId xmlns:a16="http://schemas.microsoft.com/office/drawing/2014/main" id="{DD7AD9A0-43F5-2B6C-6B8E-355D1FECB8D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47183" y="3059509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2" name="直线连接符 291">
              <a:extLst>
                <a:ext uri="{FF2B5EF4-FFF2-40B4-BE49-F238E27FC236}">
                  <a16:creationId xmlns:a16="http://schemas.microsoft.com/office/drawing/2014/main" id="{0C0DA590-939F-9FB6-E6F5-137824ECABF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76762" y="3033931"/>
              <a:ext cx="0" cy="461787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3" name="直线连接符 292">
              <a:extLst>
                <a:ext uri="{FF2B5EF4-FFF2-40B4-BE49-F238E27FC236}">
                  <a16:creationId xmlns:a16="http://schemas.microsoft.com/office/drawing/2014/main" id="{C6BCD3A2-3EDF-6E66-A0AA-48780D8AB2E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559909" y="3018686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4" name="直线连接符 293">
              <a:extLst>
                <a:ext uri="{FF2B5EF4-FFF2-40B4-BE49-F238E27FC236}">
                  <a16:creationId xmlns:a16="http://schemas.microsoft.com/office/drawing/2014/main" id="{7734C090-3BBA-C943-1842-CBB9184E346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561273" y="3086275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5" name="直线连接符 294">
              <a:extLst>
                <a:ext uri="{FF2B5EF4-FFF2-40B4-BE49-F238E27FC236}">
                  <a16:creationId xmlns:a16="http://schemas.microsoft.com/office/drawing/2014/main" id="{EC894107-BB17-3BA5-E311-11C3E71EC29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559908" y="3149543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6" name="直线连接符 295">
              <a:extLst>
                <a:ext uri="{FF2B5EF4-FFF2-40B4-BE49-F238E27FC236}">
                  <a16:creationId xmlns:a16="http://schemas.microsoft.com/office/drawing/2014/main" id="{F7A3E1F0-B92D-A537-0134-2C6D3A849E2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560965" y="3208713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7" name="直线连接符 296">
              <a:extLst>
                <a:ext uri="{FF2B5EF4-FFF2-40B4-BE49-F238E27FC236}">
                  <a16:creationId xmlns:a16="http://schemas.microsoft.com/office/drawing/2014/main" id="{9211FF64-DE3B-4306-37F4-68F5AA97207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559908" y="3277775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8" name="直线连接符 297">
              <a:extLst>
                <a:ext uri="{FF2B5EF4-FFF2-40B4-BE49-F238E27FC236}">
                  <a16:creationId xmlns:a16="http://schemas.microsoft.com/office/drawing/2014/main" id="{B46B4B91-8F9A-3034-368A-0074D66A56B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559455" y="3342573"/>
              <a:ext cx="200793" cy="18713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9" name="直线箭头连接符 298">
              <a:extLst>
                <a:ext uri="{FF2B5EF4-FFF2-40B4-BE49-F238E27FC236}">
                  <a16:creationId xmlns:a16="http://schemas.microsoft.com/office/drawing/2014/main" id="{72AE3272-3CD4-4B00-1247-865BBCFA81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52120" y="3286722"/>
              <a:ext cx="604009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00" name="立方体 299">
            <a:extLst>
              <a:ext uri="{FF2B5EF4-FFF2-40B4-BE49-F238E27FC236}">
                <a16:creationId xmlns:a16="http://schemas.microsoft.com/office/drawing/2014/main" id="{7EF56A07-C479-1DA2-E267-4DC4D7CFB063}"/>
              </a:ext>
            </a:extLst>
          </p:cNvPr>
          <p:cNvSpPr/>
          <p:nvPr/>
        </p:nvSpPr>
        <p:spPr bwMode="auto">
          <a:xfrm>
            <a:off x="4612365" y="10264148"/>
            <a:ext cx="155452" cy="520722"/>
          </a:xfrm>
          <a:prstGeom prst="cube">
            <a:avLst>
              <a:gd name="adj" fmla="val 99075"/>
            </a:avLst>
          </a:prstGeom>
          <a:solidFill>
            <a:srgbClr val="70AD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CDFA9C50-6E85-3628-2671-50FE552AC9A2}"/>
              </a:ext>
            </a:extLst>
          </p:cNvPr>
          <p:cNvSpPr txBox="1"/>
          <p:nvPr/>
        </p:nvSpPr>
        <p:spPr>
          <a:xfrm>
            <a:off x="542475" y="12079951"/>
            <a:ext cx="100456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100" dirty="0">
                <a:solidFill>
                  <a:srgbClr val="344854"/>
                </a:solidFill>
              </a:rPr>
              <a:t>complicated training process (episodic training) and data organization (support-query pair). </a:t>
            </a:r>
            <a:endParaRPr lang="zh-CN" altLang="en-US" sz="2100" dirty="0">
              <a:solidFill>
                <a:srgbClr val="344854"/>
              </a:solidFill>
            </a:endParaRPr>
          </a:p>
        </p:txBody>
      </p:sp>
      <p:sp>
        <p:nvSpPr>
          <p:cNvPr id="303" name="文本框 302">
            <a:extLst>
              <a:ext uri="{FF2B5EF4-FFF2-40B4-BE49-F238E27FC236}">
                <a16:creationId xmlns:a16="http://schemas.microsoft.com/office/drawing/2014/main" id="{3A5305EB-EC0E-1A89-D73D-55E9EA77EEC1}"/>
              </a:ext>
            </a:extLst>
          </p:cNvPr>
          <p:cNvSpPr txBox="1"/>
          <p:nvPr/>
        </p:nvSpPr>
        <p:spPr>
          <a:xfrm>
            <a:off x="506617" y="15147949"/>
            <a:ext cx="1004569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100" dirty="0">
                <a:solidFill>
                  <a:srgbClr val="344854"/>
                </a:solidFill>
              </a:rPr>
              <a:t>more simple and efficient.</a:t>
            </a:r>
            <a:endParaRPr lang="zh-CN" altLang="en-US" sz="2100" dirty="0">
              <a:solidFill>
                <a:srgbClr val="344854"/>
              </a:solidFill>
            </a:endParaRPr>
          </a:p>
        </p:txBody>
      </p:sp>
      <p:sp>
        <p:nvSpPr>
          <p:cNvPr id="304" name="Google Shape;29;p4">
            <a:extLst>
              <a:ext uri="{FF2B5EF4-FFF2-40B4-BE49-F238E27FC236}">
                <a16:creationId xmlns:a16="http://schemas.microsoft.com/office/drawing/2014/main" id="{1AFC7659-F549-BF84-0E4C-3B44A6EA95FE}"/>
              </a:ext>
            </a:extLst>
          </p:cNvPr>
          <p:cNvSpPr txBox="1"/>
          <p:nvPr/>
        </p:nvSpPr>
        <p:spPr>
          <a:xfrm>
            <a:off x="535509" y="8473050"/>
            <a:ext cx="9064534" cy="572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altLang="zh-CN" sz="3400" dirty="0">
                <a:solidFill>
                  <a:srgbClr val="FF9900"/>
                </a:solidFill>
                <a:latin typeface="+mj-lt"/>
                <a:ea typeface="微软雅黑" panose="020B0503020204020204" pitchFamily="34" charset="-122"/>
              </a:rPr>
              <a:t>2. Motivation</a:t>
            </a:r>
            <a:endParaRPr sz="3400" dirty="0">
              <a:solidFill>
                <a:srgbClr val="FF9900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305" name="Google Shape;29;p4">
            <a:extLst>
              <a:ext uri="{FF2B5EF4-FFF2-40B4-BE49-F238E27FC236}">
                <a16:creationId xmlns:a16="http://schemas.microsoft.com/office/drawing/2014/main" id="{E02D6D35-EE92-CB77-B2B7-8206615C3FAD}"/>
              </a:ext>
            </a:extLst>
          </p:cNvPr>
          <p:cNvSpPr txBox="1"/>
          <p:nvPr/>
        </p:nvSpPr>
        <p:spPr>
          <a:xfrm>
            <a:off x="527125" y="15788740"/>
            <a:ext cx="9064534" cy="572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altLang="zh-CN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2.3</a:t>
            </a:r>
            <a:r>
              <a:rPr lang="zh-CN" altLang="en-US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Missing</a:t>
            </a:r>
            <a:r>
              <a:rPr lang="zh-CN" altLang="en-US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label</a:t>
            </a:r>
            <a:r>
              <a:rPr lang="zh-CN" altLang="en-US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issue</a:t>
            </a:r>
            <a:r>
              <a:rPr lang="zh-CN" altLang="en-US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in</a:t>
            </a:r>
            <a:r>
              <a:rPr lang="zh-CN" altLang="en-US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FSOD</a:t>
            </a:r>
            <a:r>
              <a:rPr lang="zh-CN" altLang="en-US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and</a:t>
            </a:r>
            <a:r>
              <a:rPr lang="zh-CN" altLang="en-US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FSIS</a:t>
            </a:r>
            <a:r>
              <a:rPr lang="zh-CN" altLang="en-US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 </a:t>
            </a:r>
            <a:endParaRPr sz="21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06" name="图片 305">
            <a:extLst>
              <a:ext uri="{FF2B5EF4-FFF2-40B4-BE49-F238E27FC236}">
                <a16:creationId xmlns:a16="http://schemas.microsoft.com/office/drawing/2014/main" id="{746482D4-4021-6BE9-F2A5-CC8AD8C079E1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3677" t="6671" r="1823"/>
          <a:stretch/>
        </p:blipFill>
        <p:spPr>
          <a:xfrm>
            <a:off x="1041707" y="16242194"/>
            <a:ext cx="8480189" cy="2238465"/>
          </a:xfrm>
          <a:prstGeom prst="rect">
            <a:avLst/>
          </a:prstGeom>
        </p:spPr>
      </p:pic>
      <p:sp>
        <p:nvSpPr>
          <p:cNvPr id="308" name="文本框 307">
            <a:extLst>
              <a:ext uri="{FF2B5EF4-FFF2-40B4-BE49-F238E27FC236}">
                <a16:creationId xmlns:a16="http://schemas.microsoft.com/office/drawing/2014/main" id="{AB55B34A-8268-83AA-07DC-82015942A6B8}"/>
              </a:ext>
            </a:extLst>
          </p:cNvPr>
          <p:cNvSpPr txBox="1"/>
          <p:nvPr/>
        </p:nvSpPr>
        <p:spPr>
          <a:xfrm>
            <a:off x="496787" y="18389376"/>
            <a:ext cx="9667307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100" dirty="0">
                <a:solidFill>
                  <a:srgbClr val="344854"/>
                </a:solidFill>
              </a:rPr>
              <a:t>Instance-level FSOD and FSIS considering an instance as a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shot for each class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which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meets </a:t>
            </a:r>
            <a:r>
              <a:rPr lang="en-US" altLang="zh-CN" sz="2100" b="1" dirty="0">
                <a:solidFill>
                  <a:srgbClr val="344854"/>
                </a:solidFill>
              </a:rPr>
              <a:t>missing</a:t>
            </a:r>
            <a:r>
              <a:rPr lang="zh-CN" altLang="en-US" sz="2100" b="1" dirty="0">
                <a:solidFill>
                  <a:srgbClr val="344854"/>
                </a:solidFill>
              </a:rPr>
              <a:t> </a:t>
            </a:r>
            <a:r>
              <a:rPr lang="en-US" altLang="zh-CN" sz="2100" b="1" dirty="0">
                <a:solidFill>
                  <a:srgbClr val="344854"/>
                </a:solidFill>
              </a:rPr>
              <a:t>label</a:t>
            </a:r>
            <a:r>
              <a:rPr lang="zh-CN" altLang="en-US" sz="2100" b="1" dirty="0">
                <a:solidFill>
                  <a:srgbClr val="344854"/>
                </a:solidFill>
              </a:rPr>
              <a:t> </a:t>
            </a:r>
            <a:r>
              <a:rPr lang="en-US" altLang="zh-CN" sz="2100" b="1" dirty="0">
                <a:solidFill>
                  <a:srgbClr val="344854"/>
                </a:solidFill>
              </a:rPr>
              <a:t>issue</a:t>
            </a:r>
            <a:r>
              <a:rPr lang="en-US" altLang="zh-CN" sz="2100" dirty="0">
                <a:solidFill>
                  <a:srgbClr val="344854"/>
                </a:solidFill>
              </a:rPr>
              <a:t>.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Furthermore,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this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will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limit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generalization ability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of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few-shot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model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on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novel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classes.</a:t>
            </a:r>
          </a:p>
          <a:p>
            <a:pPr algn="just"/>
            <a:endParaRPr lang="en-US" altLang="zh-CN" sz="2100" dirty="0">
              <a:solidFill>
                <a:srgbClr val="344854"/>
              </a:solidFill>
            </a:endParaRPr>
          </a:p>
          <a:p>
            <a:pPr algn="just"/>
            <a:r>
              <a:rPr lang="en-US" altLang="zh-CN" sz="2100" dirty="0">
                <a:solidFill>
                  <a:srgbClr val="344854"/>
                </a:solidFill>
              </a:rPr>
              <a:t>The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missing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label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learning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is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related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to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partial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or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incomplete label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learning,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which is more difficult and challenging, especially instance-level few-shot scenarios</a:t>
            </a:r>
            <a:r>
              <a:rPr lang="en-US" altLang="zh-CN" sz="2100" dirty="0">
                <a:latin typeface="+mn-lt"/>
                <a:ea typeface="Microsoft YaHei" panose="020B0503020204020204" pitchFamily="34" charset="-122"/>
              </a:rPr>
              <a:t>. </a:t>
            </a:r>
          </a:p>
        </p:txBody>
      </p:sp>
      <p:sp>
        <p:nvSpPr>
          <p:cNvPr id="309" name="Google Shape;23;p4">
            <a:extLst>
              <a:ext uri="{FF2B5EF4-FFF2-40B4-BE49-F238E27FC236}">
                <a16:creationId xmlns:a16="http://schemas.microsoft.com/office/drawing/2014/main" id="{34A00D20-3908-E528-1EB5-2FE60F932215}"/>
              </a:ext>
            </a:extLst>
          </p:cNvPr>
          <p:cNvSpPr txBox="1"/>
          <p:nvPr/>
        </p:nvSpPr>
        <p:spPr>
          <a:xfrm>
            <a:off x="10521695" y="3430764"/>
            <a:ext cx="10436314" cy="106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altLang="zh-CN" sz="3400" dirty="0">
                <a:solidFill>
                  <a:srgbClr val="FF9900"/>
                </a:solidFill>
                <a:latin typeface="+mj-lt"/>
                <a:ea typeface="微软雅黑" panose="020B0503020204020204" pitchFamily="34" charset="-122"/>
              </a:rPr>
              <a:t>3. Our</a:t>
            </a:r>
            <a:r>
              <a:rPr lang="zh-CN" altLang="en-US" sz="3400" dirty="0">
                <a:solidFill>
                  <a:srgbClr val="FF9900"/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3400" dirty="0">
                <a:solidFill>
                  <a:srgbClr val="FF9900"/>
                </a:solidFill>
                <a:latin typeface="+mj-lt"/>
                <a:ea typeface="微软雅黑" panose="020B0503020204020204" pitchFamily="34" charset="-122"/>
              </a:rPr>
              <a:t>Method:</a:t>
            </a:r>
            <a:r>
              <a:rPr lang="zh-CN" altLang="en-US" sz="3400" dirty="0">
                <a:solidFill>
                  <a:srgbClr val="FF9900"/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3400" dirty="0">
                <a:solidFill>
                  <a:srgbClr val="FF9900"/>
                </a:solidFill>
                <a:latin typeface="+mj-lt"/>
                <a:ea typeface="微软雅黑" panose="020B0503020204020204" pitchFamily="34" charset="-122"/>
              </a:rPr>
              <a:t>Decoupling</a:t>
            </a:r>
            <a:r>
              <a:rPr lang="zh-CN" altLang="en-US" sz="3400" dirty="0">
                <a:solidFill>
                  <a:srgbClr val="FF9900"/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3400" dirty="0">
                <a:solidFill>
                  <a:srgbClr val="FF9900"/>
                </a:solidFill>
                <a:latin typeface="+mj-lt"/>
                <a:ea typeface="微软雅黑" panose="020B0503020204020204" pitchFamily="34" charset="-122"/>
              </a:rPr>
              <a:t>Classifier</a:t>
            </a:r>
            <a:endParaRPr sz="3400" dirty="0">
              <a:solidFill>
                <a:srgbClr val="FF9900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10" name="圆角矩形 409">
            <a:extLst>
              <a:ext uri="{FF2B5EF4-FFF2-40B4-BE49-F238E27FC236}">
                <a16:creationId xmlns:a16="http://schemas.microsoft.com/office/drawing/2014/main" id="{F25D953A-8FB1-F39F-51BD-D078950B1E2D}"/>
              </a:ext>
            </a:extLst>
          </p:cNvPr>
          <p:cNvSpPr/>
          <p:nvPr/>
        </p:nvSpPr>
        <p:spPr bwMode="auto">
          <a:xfrm>
            <a:off x="11138231" y="3945177"/>
            <a:ext cx="3169047" cy="2681740"/>
          </a:xfrm>
          <a:prstGeom prst="round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63" name="文本框 462">
            <a:extLst>
              <a:ext uri="{FF2B5EF4-FFF2-40B4-BE49-F238E27FC236}">
                <a16:creationId xmlns:a16="http://schemas.microsoft.com/office/drawing/2014/main" id="{CC9E636D-A357-CD56-6DFA-0B3D1D3946D7}"/>
              </a:ext>
            </a:extLst>
          </p:cNvPr>
          <p:cNvSpPr txBox="1"/>
          <p:nvPr/>
        </p:nvSpPr>
        <p:spPr>
          <a:xfrm>
            <a:off x="10499383" y="4009162"/>
            <a:ext cx="104363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100" b="1" i="0" dirty="0">
                <a:effectLst/>
                <a:latin typeface="+mn-lt"/>
              </a:rPr>
              <a:t>3.1</a:t>
            </a:r>
            <a:r>
              <a:rPr lang="zh-CN" altLang="en-US" sz="2100" b="1" i="0" dirty="0">
                <a:effectLst/>
                <a:latin typeface="+mn-lt"/>
              </a:rPr>
              <a:t> </a:t>
            </a:r>
            <a:r>
              <a:rPr lang="en-US" altLang="zh-CN" sz="2100" b="1" i="0" dirty="0">
                <a:effectLst/>
                <a:latin typeface="+mn-lt"/>
              </a:rPr>
              <a:t>Revisiting object </a:t>
            </a:r>
            <a:r>
              <a:rPr lang="en-US" altLang="zh-CN" sz="2100" b="1" dirty="0">
                <a:latin typeface="+mn-lt"/>
              </a:rPr>
              <a:t>d</a:t>
            </a:r>
            <a:r>
              <a:rPr lang="en-US" altLang="zh-CN" sz="2100" b="1" i="0" dirty="0">
                <a:effectLst/>
                <a:latin typeface="+mn-lt"/>
              </a:rPr>
              <a:t>etection and instance segmentation</a:t>
            </a:r>
            <a:endParaRPr lang="zh-CN" altLang="en-US" sz="2100" b="1" dirty="0">
              <a:latin typeface="+mn-lt"/>
            </a:endParaRPr>
          </a:p>
        </p:txBody>
      </p:sp>
      <p:sp>
        <p:nvSpPr>
          <p:cNvPr id="614" name="文本框 613">
            <a:extLst>
              <a:ext uri="{FF2B5EF4-FFF2-40B4-BE49-F238E27FC236}">
                <a16:creationId xmlns:a16="http://schemas.microsoft.com/office/drawing/2014/main" id="{01833834-3292-B640-68F3-6AB364CCC061}"/>
              </a:ext>
            </a:extLst>
          </p:cNvPr>
          <p:cNvSpPr txBox="1"/>
          <p:nvPr/>
        </p:nvSpPr>
        <p:spPr>
          <a:xfrm>
            <a:off x="16083403" y="4457565"/>
            <a:ext cx="5401015" cy="354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buClr>
                <a:srgbClr val="344854"/>
              </a:buClr>
              <a:buSzPts val="2100"/>
            </a:pPr>
            <a:r>
              <a:rPr lang="en-US" altLang="zh-CN" sz="2100" dirty="0">
                <a:solidFill>
                  <a:srgbClr val="344854"/>
                </a:solidFill>
              </a:rPr>
              <a:t>The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box regression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and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mask segmentation</a:t>
            </a:r>
            <a:br>
              <a:rPr lang="en-US" altLang="zh-CN" sz="2100" dirty="0">
                <a:solidFill>
                  <a:srgbClr val="344854"/>
                </a:solidFill>
              </a:rPr>
            </a:br>
            <a:r>
              <a:rPr lang="en-US" altLang="zh-CN" sz="2100" dirty="0">
                <a:solidFill>
                  <a:srgbClr val="344854"/>
                </a:solidFill>
              </a:rPr>
              <a:t>head can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be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well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learned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with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clear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positive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instances.</a:t>
            </a:r>
          </a:p>
          <a:p>
            <a:pPr algn="just">
              <a:lnSpc>
                <a:spcPct val="120000"/>
              </a:lnSpc>
              <a:buClr>
                <a:srgbClr val="344854"/>
              </a:buClr>
              <a:buSzPts val="2100"/>
            </a:pPr>
            <a:endParaRPr lang="en-US" altLang="zh-CN" sz="2100" dirty="0">
              <a:solidFill>
                <a:srgbClr val="344854"/>
              </a:solidFill>
            </a:endParaRPr>
          </a:p>
          <a:p>
            <a:pPr algn="just">
              <a:lnSpc>
                <a:spcPct val="120000"/>
              </a:lnSpc>
              <a:buClr>
                <a:srgbClr val="344854"/>
              </a:buClr>
              <a:buSzPts val="2100"/>
            </a:pPr>
            <a:r>
              <a:rPr lang="en-US" altLang="zh-CN" sz="2100" dirty="0">
                <a:solidFill>
                  <a:srgbClr val="344854"/>
                </a:solidFill>
              </a:rPr>
              <a:t>However, the classification head may be confused by missing labeled instances and thus results in a biased classification towards incorrectly recognizing foreground objects as background.</a:t>
            </a:r>
          </a:p>
        </p:txBody>
      </p:sp>
      <p:sp>
        <p:nvSpPr>
          <p:cNvPr id="841" name="右箭头 840">
            <a:extLst>
              <a:ext uri="{FF2B5EF4-FFF2-40B4-BE49-F238E27FC236}">
                <a16:creationId xmlns:a16="http://schemas.microsoft.com/office/drawing/2014/main" id="{D3DB8B0D-6AB2-FF4C-70E7-F3FB8B1F03C3}"/>
              </a:ext>
            </a:extLst>
          </p:cNvPr>
          <p:cNvSpPr/>
          <p:nvPr/>
        </p:nvSpPr>
        <p:spPr bwMode="auto">
          <a:xfrm>
            <a:off x="13806614" y="10961856"/>
            <a:ext cx="325636" cy="34860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1CAC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877" name="图片 876">
            <a:extLst>
              <a:ext uri="{FF2B5EF4-FFF2-40B4-BE49-F238E27FC236}">
                <a16:creationId xmlns:a16="http://schemas.microsoft.com/office/drawing/2014/main" id="{E6D93D3D-1F1C-31BD-C2E3-40AB79DD464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37777" y="9717900"/>
            <a:ext cx="3289300" cy="2895600"/>
          </a:xfrm>
          <a:prstGeom prst="rect">
            <a:avLst/>
          </a:prstGeom>
        </p:spPr>
      </p:pic>
      <p:pic>
        <p:nvPicPr>
          <p:cNvPr id="878" name="图片 877">
            <a:extLst>
              <a:ext uri="{FF2B5EF4-FFF2-40B4-BE49-F238E27FC236}">
                <a16:creationId xmlns:a16="http://schemas.microsoft.com/office/drawing/2014/main" id="{95961598-7687-0274-6A8B-77A76AE9211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080629" y="9801277"/>
            <a:ext cx="7302500" cy="2819400"/>
          </a:xfrm>
          <a:prstGeom prst="rect">
            <a:avLst/>
          </a:prstGeom>
        </p:spPr>
      </p:pic>
      <p:sp>
        <p:nvSpPr>
          <p:cNvPr id="879" name="文本框 878">
            <a:extLst>
              <a:ext uri="{FF2B5EF4-FFF2-40B4-BE49-F238E27FC236}">
                <a16:creationId xmlns:a16="http://schemas.microsoft.com/office/drawing/2014/main" id="{109B2731-7AFC-0B90-E08A-963C70AC2E55}"/>
              </a:ext>
            </a:extLst>
          </p:cNvPr>
          <p:cNvSpPr txBox="1"/>
          <p:nvPr/>
        </p:nvSpPr>
        <p:spPr>
          <a:xfrm>
            <a:off x="10588174" y="8121742"/>
            <a:ext cx="104363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3.2</a:t>
            </a:r>
            <a:r>
              <a:rPr lang="zh-CN" altLang="en-US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Decoupling</a:t>
            </a:r>
            <a:r>
              <a:rPr lang="zh-CN" altLang="en-US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Classifier</a:t>
            </a:r>
            <a:endParaRPr lang="zh-CN" altLang="en-US" sz="21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81" name="文本框 880">
            <a:extLst>
              <a:ext uri="{FF2B5EF4-FFF2-40B4-BE49-F238E27FC236}">
                <a16:creationId xmlns:a16="http://schemas.microsoft.com/office/drawing/2014/main" id="{2F6705A6-EEA7-CD21-8F6F-96532247639E}"/>
              </a:ext>
            </a:extLst>
          </p:cNvPr>
          <p:cNvSpPr txBox="1"/>
          <p:nvPr/>
        </p:nvSpPr>
        <p:spPr>
          <a:xfrm>
            <a:off x="10593430" y="8631820"/>
            <a:ext cx="10879115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100" dirty="0">
                <a:solidFill>
                  <a:srgbClr val="344854"/>
                </a:solidFill>
              </a:rPr>
              <a:t>We propose a simple but effective method that decouples the standard classifier into two parallel heads to independently process clear positive instances and negative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ones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with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missing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labels.</a:t>
            </a:r>
            <a:endParaRPr lang="zh-CN" altLang="en-US" sz="2100" dirty="0">
              <a:solidFill>
                <a:srgbClr val="344854"/>
              </a:solidFill>
            </a:endParaRPr>
          </a:p>
        </p:txBody>
      </p:sp>
      <p:sp>
        <p:nvSpPr>
          <p:cNvPr id="882" name="文本框 881">
            <a:extLst>
              <a:ext uri="{FF2B5EF4-FFF2-40B4-BE49-F238E27FC236}">
                <a16:creationId xmlns:a16="http://schemas.microsoft.com/office/drawing/2014/main" id="{3F4BD394-C2CD-48A8-BECD-88ABF5C546EC}"/>
              </a:ext>
            </a:extLst>
          </p:cNvPr>
          <p:cNvSpPr txBox="1"/>
          <p:nvPr/>
        </p:nvSpPr>
        <p:spPr>
          <a:xfrm>
            <a:off x="10623073" y="13033493"/>
            <a:ext cx="104363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3.3</a:t>
            </a:r>
            <a:r>
              <a:rPr lang="zh-CN" altLang="en-US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Discussion</a:t>
            </a:r>
            <a:r>
              <a:rPr lang="zh-CN" altLang="en-US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(why</a:t>
            </a:r>
            <a:r>
              <a:rPr lang="zh-CN" altLang="en-US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does</a:t>
            </a:r>
            <a:r>
              <a:rPr lang="zh-CN" altLang="en-US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the</a:t>
            </a:r>
            <a:r>
              <a:rPr lang="zh-CN" altLang="en-US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decoupling</a:t>
            </a:r>
            <a:r>
              <a:rPr lang="zh-CN" altLang="en-US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classifier</a:t>
            </a:r>
            <a:r>
              <a:rPr lang="zh-CN" altLang="en-US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work</a:t>
            </a:r>
            <a:r>
              <a:rPr lang="zh-CN" altLang="en-US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 </a:t>
            </a:r>
            <a:r>
              <a:rPr lang="en-US" altLang="zh-CN" sz="21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well?)</a:t>
            </a:r>
            <a:endParaRPr lang="zh-CN" altLang="en-US" sz="21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88" name="Google Shape;23;p4">
            <a:extLst>
              <a:ext uri="{FF2B5EF4-FFF2-40B4-BE49-F238E27FC236}">
                <a16:creationId xmlns:a16="http://schemas.microsoft.com/office/drawing/2014/main" id="{89AAFABF-99E9-6CB9-33FC-0EA4EE5ED110}"/>
              </a:ext>
            </a:extLst>
          </p:cNvPr>
          <p:cNvSpPr txBox="1"/>
          <p:nvPr/>
        </p:nvSpPr>
        <p:spPr>
          <a:xfrm>
            <a:off x="21919217" y="3466099"/>
            <a:ext cx="10436314" cy="106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altLang="zh-CN" sz="3400" dirty="0">
                <a:solidFill>
                  <a:srgbClr val="FF9900"/>
                </a:solidFill>
                <a:latin typeface="+mj-lt"/>
                <a:ea typeface="微软雅黑" panose="020B0503020204020204" pitchFamily="34" charset="-122"/>
              </a:rPr>
              <a:t>4.</a:t>
            </a:r>
            <a:r>
              <a:rPr lang="zh-CN" altLang="en-US" sz="3400" dirty="0">
                <a:solidFill>
                  <a:srgbClr val="FF9900"/>
                </a:solidFill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3400" dirty="0">
                <a:solidFill>
                  <a:srgbClr val="FF9900"/>
                </a:solidFill>
                <a:latin typeface="+mj-lt"/>
                <a:ea typeface="微软雅黑" panose="020B0503020204020204" pitchFamily="34" charset="-122"/>
              </a:rPr>
              <a:t>Experiments</a:t>
            </a:r>
            <a:endParaRPr sz="3400" dirty="0">
              <a:solidFill>
                <a:srgbClr val="FF9900"/>
              </a:solidFill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889" name="图片 888">
            <a:extLst>
              <a:ext uri="{FF2B5EF4-FFF2-40B4-BE49-F238E27FC236}">
                <a16:creationId xmlns:a16="http://schemas.microsoft.com/office/drawing/2014/main" id="{1BBCEFFB-7CE2-4B25-2531-473DD55106B7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t="20046"/>
          <a:stretch/>
        </p:blipFill>
        <p:spPr>
          <a:xfrm>
            <a:off x="28620829" y="4812176"/>
            <a:ext cx="3129592" cy="1953111"/>
          </a:xfrm>
          <a:prstGeom prst="rect">
            <a:avLst/>
          </a:prstGeom>
        </p:spPr>
      </p:pic>
      <p:pic>
        <p:nvPicPr>
          <p:cNvPr id="890" name="图片 889">
            <a:extLst>
              <a:ext uri="{FF2B5EF4-FFF2-40B4-BE49-F238E27FC236}">
                <a16:creationId xmlns:a16="http://schemas.microsoft.com/office/drawing/2014/main" id="{0B61E10D-C73F-7CA6-C2B3-4E4B91C08FAF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1185" b="-1"/>
          <a:stretch/>
        </p:blipFill>
        <p:spPr>
          <a:xfrm>
            <a:off x="21951416" y="4822285"/>
            <a:ext cx="5198914" cy="1929794"/>
          </a:xfrm>
          <a:prstGeom prst="rect">
            <a:avLst/>
          </a:prstGeom>
        </p:spPr>
      </p:pic>
      <p:sp>
        <p:nvSpPr>
          <p:cNvPr id="892" name="文本框 891">
            <a:extLst>
              <a:ext uri="{FF2B5EF4-FFF2-40B4-BE49-F238E27FC236}">
                <a16:creationId xmlns:a16="http://schemas.microsoft.com/office/drawing/2014/main" id="{78FD8FA6-B591-6E36-DFBC-CC404171EAE3}"/>
              </a:ext>
            </a:extLst>
          </p:cNvPr>
          <p:cNvSpPr txBox="1"/>
          <p:nvPr/>
        </p:nvSpPr>
        <p:spPr>
          <a:xfrm>
            <a:off x="22283482" y="4495826"/>
            <a:ext cx="102143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600" dirty="0"/>
              <a:t>Table 1: FSOD</a:t>
            </a:r>
            <a:r>
              <a:rPr lang="zh-CN" altLang="en-US" sz="1600" dirty="0"/>
              <a:t> </a:t>
            </a:r>
            <a:r>
              <a:rPr lang="en-US" altLang="zh-CN" sz="1600" dirty="0"/>
              <a:t>comparisons</a:t>
            </a:r>
            <a:r>
              <a:rPr lang="zh-CN" altLang="en-US" sz="1600" dirty="0"/>
              <a:t> </a:t>
            </a:r>
            <a:r>
              <a:rPr lang="en-US" altLang="zh-CN" sz="1600" dirty="0"/>
              <a:t>on</a:t>
            </a:r>
            <a:r>
              <a:rPr lang="zh-CN" altLang="en-US" sz="1600" dirty="0"/>
              <a:t> </a:t>
            </a:r>
            <a:r>
              <a:rPr lang="en-US" altLang="zh-CN" sz="1600" dirty="0"/>
              <a:t>PASCAL-VOC.</a:t>
            </a:r>
            <a:r>
              <a:rPr lang="zh-CN" altLang="en-US" sz="1600" dirty="0"/>
              <a:t>                              </a:t>
            </a:r>
            <a:r>
              <a:rPr lang="en-US" altLang="zh-CN" sz="1600" dirty="0"/>
              <a:t>Table 2: FSOD</a:t>
            </a:r>
            <a:r>
              <a:rPr lang="zh-CN" altLang="en-US" sz="1600" dirty="0"/>
              <a:t> </a:t>
            </a:r>
            <a:r>
              <a:rPr lang="en-US" altLang="zh-CN" sz="1600" dirty="0"/>
              <a:t>comparisons on</a:t>
            </a:r>
            <a:r>
              <a:rPr lang="zh-CN" altLang="en-US" sz="1600" dirty="0"/>
              <a:t> </a:t>
            </a:r>
            <a:r>
              <a:rPr lang="en-US" altLang="zh-CN" sz="1600" dirty="0"/>
              <a:t>MS-COCO.</a:t>
            </a:r>
            <a:endParaRPr lang="zh-CN" altLang="en-US" sz="1600" dirty="0"/>
          </a:p>
        </p:txBody>
      </p:sp>
      <p:sp>
        <p:nvSpPr>
          <p:cNvPr id="893" name="文本框 892">
            <a:extLst>
              <a:ext uri="{FF2B5EF4-FFF2-40B4-BE49-F238E27FC236}">
                <a16:creationId xmlns:a16="http://schemas.microsoft.com/office/drawing/2014/main" id="{D11835B9-CB67-2F00-ABE1-B3910D455967}"/>
              </a:ext>
            </a:extLst>
          </p:cNvPr>
          <p:cNvSpPr txBox="1"/>
          <p:nvPr/>
        </p:nvSpPr>
        <p:spPr>
          <a:xfrm>
            <a:off x="21896905" y="4027939"/>
            <a:ext cx="104363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100" b="1" dirty="0">
                <a:latin typeface="+mn-lt"/>
              </a:rPr>
              <a:t>4.1</a:t>
            </a:r>
            <a:r>
              <a:rPr lang="zh-CN" altLang="en-US" sz="2100" b="1" dirty="0">
                <a:latin typeface="+mn-lt"/>
              </a:rPr>
              <a:t> </a:t>
            </a:r>
            <a:r>
              <a:rPr lang="en-US" altLang="zh-CN" sz="2100" b="1" dirty="0">
                <a:latin typeface="+mn-lt"/>
              </a:rPr>
              <a:t>Comparisons</a:t>
            </a:r>
            <a:r>
              <a:rPr lang="zh-CN" altLang="en-US" sz="2100" b="1" dirty="0">
                <a:latin typeface="+mn-lt"/>
              </a:rPr>
              <a:t> </a:t>
            </a:r>
            <a:r>
              <a:rPr lang="en-US" altLang="zh-CN" sz="2100" b="1" dirty="0">
                <a:latin typeface="+mn-lt"/>
              </a:rPr>
              <a:t>with</a:t>
            </a:r>
            <a:r>
              <a:rPr lang="zh-CN" altLang="en-US" sz="2100" b="1" dirty="0">
                <a:latin typeface="+mn-lt"/>
              </a:rPr>
              <a:t> </a:t>
            </a:r>
            <a:r>
              <a:rPr lang="en-US" altLang="zh-CN" sz="2100" b="1" dirty="0">
                <a:latin typeface="+mn-lt"/>
              </a:rPr>
              <a:t>the</a:t>
            </a:r>
            <a:r>
              <a:rPr lang="zh-CN" altLang="en-US" sz="2100" b="1" dirty="0">
                <a:latin typeface="+mn-lt"/>
              </a:rPr>
              <a:t> </a:t>
            </a:r>
            <a:r>
              <a:rPr lang="en-US" altLang="zh-CN" sz="2100" b="1" dirty="0">
                <a:latin typeface="+mn-lt"/>
              </a:rPr>
              <a:t>state-of-the-art</a:t>
            </a:r>
            <a:r>
              <a:rPr lang="zh-CN" altLang="en-US" sz="2100" b="1" dirty="0">
                <a:latin typeface="+mn-lt"/>
              </a:rPr>
              <a:t> </a:t>
            </a:r>
            <a:r>
              <a:rPr lang="en-US" altLang="zh-CN" sz="2100" b="1" dirty="0">
                <a:latin typeface="+mn-lt"/>
              </a:rPr>
              <a:t>FSOD</a:t>
            </a:r>
            <a:r>
              <a:rPr lang="zh-CN" altLang="en-US" sz="2100" b="1" dirty="0">
                <a:latin typeface="+mn-lt"/>
              </a:rPr>
              <a:t> </a:t>
            </a:r>
            <a:r>
              <a:rPr lang="en-US" altLang="zh-CN" sz="2100" b="1" dirty="0">
                <a:latin typeface="+mn-lt"/>
              </a:rPr>
              <a:t>on</a:t>
            </a:r>
            <a:r>
              <a:rPr lang="zh-CN" altLang="en-US" sz="2100" b="1" dirty="0">
                <a:latin typeface="+mn-lt"/>
              </a:rPr>
              <a:t> </a:t>
            </a:r>
            <a:r>
              <a:rPr lang="en-US" altLang="zh-CN" sz="2100" b="1" dirty="0">
                <a:latin typeface="+mn-lt"/>
              </a:rPr>
              <a:t>PASCAL</a:t>
            </a:r>
            <a:r>
              <a:rPr lang="zh-CN" altLang="en-US" sz="2100" b="1" dirty="0">
                <a:latin typeface="+mn-lt"/>
              </a:rPr>
              <a:t> </a:t>
            </a:r>
            <a:r>
              <a:rPr lang="en-US" altLang="zh-CN" sz="2100" b="1" dirty="0">
                <a:latin typeface="+mn-lt"/>
              </a:rPr>
              <a:t>VOC</a:t>
            </a:r>
            <a:r>
              <a:rPr lang="zh-CN" altLang="en-US" sz="2100" b="1" dirty="0">
                <a:latin typeface="+mn-lt"/>
              </a:rPr>
              <a:t> </a:t>
            </a:r>
            <a:r>
              <a:rPr lang="en-US" altLang="zh-CN" sz="2100" b="1" dirty="0">
                <a:latin typeface="+mn-lt"/>
              </a:rPr>
              <a:t>and</a:t>
            </a:r>
            <a:r>
              <a:rPr lang="zh-CN" altLang="en-US" sz="2100" b="1" dirty="0">
                <a:latin typeface="+mn-lt"/>
              </a:rPr>
              <a:t> </a:t>
            </a:r>
            <a:r>
              <a:rPr lang="en-US" altLang="zh-CN" sz="2100" b="1" dirty="0">
                <a:latin typeface="+mn-lt"/>
              </a:rPr>
              <a:t>MS-COCO</a:t>
            </a:r>
            <a:endParaRPr lang="zh-CN" altLang="en-US" sz="2100" b="1" dirty="0">
              <a:latin typeface="+mn-lt"/>
            </a:endParaRPr>
          </a:p>
        </p:txBody>
      </p:sp>
      <p:pic>
        <p:nvPicPr>
          <p:cNvPr id="894" name="图片 893">
            <a:extLst>
              <a:ext uri="{FF2B5EF4-FFF2-40B4-BE49-F238E27FC236}">
                <a16:creationId xmlns:a16="http://schemas.microsoft.com/office/drawing/2014/main" id="{30D1CD41-FCB3-643A-C9F3-29B4DE66D162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1079" b="-1"/>
          <a:stretch/>
        </p:blipFill>
        <p:spPr>
          <a:xfrm>
            <a:off x="27067453" y="7153990"/>
            <a:ext cx="5320611" cy="845634"/>
          </a:xfrm>
          <a:prstGeom prst="rect">
            <a:avLst/>
          </a:prstGeom>
        </p:spPr>
      </p:pic>
      <p:pic>
        <p:nvPicPr>
          <p:cNvPr id="895" name="图片 894">
            <a:extLst>
              <a:ext uri="{FF2B5EF4-FFF2-40B4-BE49-F238E27FC236}">
                <a16:creationId xmlns:a16="http://schemas.microsoft.com/office/drawing/2014/main" id="{F6CF6FB2-2CAD-3EC3-0586-C956F8E3DBD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956897" y="7357366"/>
            <a:ext cx="5150127" cy="647067"/>
          </a:xfrm>
          <a:prstGeom prst="rect">
            <a:avLst/>
          </a:prstGeom>
        </p:spPr>
      </p:pic>
      <p:pic>
        <p:nvPicPr>
          <p:cNvPr id="896" name="图片 895">
            <a:extLst>
              <a:ext uri="{FF2B5EF4-FFF2-40B4-BE49-F238E27FC236}">
                <a16:creationId xmlns:a16="http://schemas.microsoft.com/office/drawing/2014/main" id="{F516B787-E037-C722-BAEE-59AD33CE4424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t="8506"/>
          <a:stretch/>
        </p:blipFill>
        <p:spPr>
          <a:xfrm>
            <a:off x="21911485" y="7130204"/>
            <a:ext cx="5195539" cy="267465"/>
          </a:xfrm>
          <a:prstGeom prst="rect">
            <a:avLst/>
          </a:prstGeom>
        </p:spPr>
      </p:pic>
      <p:sp>
        <p:nvSpPr>
          <p:cNvPr id="898" name="文本框 897">
            <a:extLst>
              <a:ext uri="{FF2B5EF4-FFF2-40B4-BE49-F238E27FC236}">
                <a16:creationId xmlns:a16="http://schemas.microsoft.com/office/drawing/2014/main" id="{A31EC48F-546D-8E05-1702-161617C54CCE}"/>
              </a:ext>
            </a:extLst>
          </p:cNvPr>
          <p:cNvSpPr txBox="1"/>
          <p:nvPr/>
        </p:nvSpPr>
        <p:spPr>
          <a:xfrm>
            <a:off x="22573408" y="6848860"/>
            <a:ext cx="92383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Table 3: </a:t>
            </a:r>
            <a:r>
              <a:rPr lang="en-US" altLang="zh-CN" sz="1400" dirty="0" err="1"/>
              <a:t>gFSOD</a:t>
            </a:r>
            <a:r>
              <a:rPr lang="zh-CN" altLang="en-US" sz="1400" dirty="0"/>
              <a:t> </a:t>
            </a:r>
            <a:r>
              <a:rPr lang="en-US" altLang="zh-CN" sz="1400" dirty="0"/>
              <a:t>comparisons</a:t>
            </a:r>
            <a:r>
              <a:rPr lang="zh-CN" altLang="en-US" sz="1400" dirty="0"/>
              <a:t> </a:t>
            </a:r>
            <a:r>
              <a:rPr lang="en-US" altLang="zh-CN" sz="1400" dirty="0"/>
              <a:t>on</a:t>
            </a:r>
            <a:r>
              <a:rPr lang="zh-CN" altLang="en-US" sz="1400" dirty="0"/>
              <a:t> </a:t>
            </a:r>
            <a:r>
              <a:rPr lang="en-US" altLang="zh-CN" sz="1400" dirty="0"/>
              <a:t>PASCAL-VOC.</a:t>
            </a:r>
            <a:r>
              <a:rPr lang="zh-CN" altLang="en-US" sz="1400" dirty="0"/>
              <a:t>                                 </a:t>
            </a:r>
            <a:r>
              <a:rPr lang="en-US" altLang="zh-CN" sz="1400" dirty="0"/>
              <a:t>Table </a:t>
            </a:r>
            <a:r>
              <a:rPr lang="en-US" altLang="zh-CN" dirty="0"/>
              <a:t>4</a:t>
            </a:r>
            <a:r>
              <a:rPr lang="en-US" altLang="zh-CN" sz="1400" dirty="0"/>
              <a:t>: </a:t>
            </a:r>
            <a:r>
              <a:rPr lang="en-US" altLang="zh-CN" dirty="0" err="1"/>
              <a:t>g</a:t>
            </a:r>
            <a:r>
              <a:rPr lang="en-US" altLang="zh-CN" sz="1400" dirty="0" err="1"/>
              <a:t>FSOD</a:t>
            </a:r>
            <a:r>
              <a:rPr lang="zh-CN" altLang="en-US" sz="1400" dirty="0"/>
              <a:t> </a:t>
            </a:r>
            <a:r>
              <a:rPr lang="en-US" altLang="zh-CN" sz="1400" dirty="0"/>
              <a:t>comparisons on</a:t>
            </a:r>
            <a:r>
              <a:rPr lang="zh-CN" altLang="en-US" sz="1400" dirty="0"/>
              <a:t> </a:t>
            </a:r>
            <a:r>
              <a:rPr lang="en-US" altLang="zh-CN" sz="1400" dirty="0"/>
              <a:t>MS-COCO.</a:t>
            </a:r>
            <a:r>
              <a:rPr lang="zh-CN" altLang="en-US" sz="1400" dirty="0"/>
              <a:t>                        </a:t>
            </a:r>
            <a:endParaRPr lang="zh-CN" altLang="en-US" dirty="0"/>
          </a:p>
        </p:txBody>
      </p:sp>
      <p:pic>
        <p:nvPicPr>
          <p:cNvPr id="899" name="图片 898">
            <a:extLst>
              <a:ext uri="{FF2B5EF4-FFF2-40B4-BE49-F238E27FC236}">
                <a16:creationId xmlns:a16="http://schemas.microsoft.com/office/drawing/2014/main" id="{DCD38B14-E749-EE48-8232-B5636A47F0F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940313" y="8672167"/>
            <a:ext cx="6018651" cy="1564387"/>
          </a:xfrm>
          <a:prstGeom prst="rect">
            <a:avLst/>
          </a:prstGeom>
        </p:spPr>
      </p:pic>
      <p:pic>
        <p:nvPicPr>
          <p:cNvPr id="900" name="图片 899">
            <a:extLst>
              <a:ext uri="{FF2B5EF4-FFF2-40B4-BE49-F238E27FC236}">
                <a16:creationId xmlns:a16="http://schemas.microsoft.com/office/drawing/2014/main" id="{67EBBC26-13BC-33E1-EC40-A666B1843131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t="713"/>
          <a:stretch/>
        </p:blipFill>
        <p:spPr>
          <a:xfrm>
            <a:off x="21965027" y="10593126"/>
            <a:ext cx="6006194" cy="2625718"/>
          </a:xfrm>
          <a:prstGeom prst="rect">
            <a:avLst/>
          </a:prstGeom>
        </p:spPr>
      </p:pic>
      <p:sp>
        <p:nvSpPr>
          <p:cNvPr id="901" name="文本框 900">
            <a:extLst>
              <a:ext uri="{FF2B5EF4-FFF2-40B4-BE49-F238E27FC236}">
                <a16:creationId xmlns:a16="http://schemas.microsoft.com/office/drawing/2014/main" id="{7932B7C0-A864-6146-9B75-493F0E15E35C}"/>
              </a:ext>
            </a:extLst>
          </p:cNvPr>
          <p:cNvSpPr txBox="1"/>
          <p:nvPr/>
        </p:nvSpPr>
        <p:spPr>
          <a:xfrm>
            <a:off x="21919795" y="8038888"/>
            <a:ext cx="104363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100" b="1" dirty="0">
                <a:latin typeface="+mn-lt"/>
              </a:rPr>
              <a:t>4.2</a:t>
            </a:r>
            <a:r>
              <a:rPr lang="zh-CN" altLang="en-US" sz="2100" b="1" dirty="0">
                <a:latin typeface="+mn-lt"/>
              </a:rPr>
              <a:t> </a:t>
            </a:r>
            <a:r>
              <a:rPr lang="en-US" altLang="zh-CN" sz="2100" b="1" dirty="0">
                <a:latin typeface="+mn-lt"/>
              </a:rPr>
              <a:t>Comparisons</a:t>
            </a:r>
            <a:r>
              <a:rPr lang="zh-CN" altLang="en-US" sz="2100" b="1" dirty="0">
                <a:latin typeface="+mn-lt"/>
              </a:rPr>
              <a:t> </a:t>
            </a:r>
            <a:r>
              <a:rPr lang="en-US" altLang="zh-CN" sz="2100" b="1" dirty="0">
                <a:latin typeface="+mn-lt"/>
              </a:rPr>
              <a:t>with</a:t>
            </a:r>
            <a:r>
              <a:rPr lang="zh-CN" altLang="en-US" sz="2100" b="1" dirty="0">
                <a:latin typeface="+mn-lt"/>
              </a:rPr>
              <a:t> </a:t>
            </a:r>
            <a:r>
              <a:rPr lang="en-US" altLang="zh-CN" sz="2100" b="1" dirty="0">
                <a:latin typeface="+mn-lt"/>
              </a:rPr>
              <a:t>the</a:t>
            </a:r>
            <a:r>
              <a:rPr lang="zh-CN" altLang="en-US" sz="2100" b="1" dirty="0">
                <a:latin typeface="+mn-lt"/>
              </a:rPr>
              <a:t> </a:t>
            </a:r>
            <a:r>
              <a:rPr lang="en-US" altLang="zh-CN" sz="2100" b="1" dirty="0">
                <a:latin typeface="+mn-lt"/>
              </a:rPr>
              <a:t>state-of-the-art</a:t>
            </a:r>
            <a:r>
              <a:rPr lang="zh-CN" altLang="en-US" sz="2100" b="1" dirty="0">
                <a:latin typeface="+mn-lt"/>
              </a:rPr>
              <a:t> </a:t>
            </a:r>
            <a:r>
              <a:rPr lang="en-US" altLang="zh-CN" sz="2100" b="1" dirty="0">
                <a:latin typeface="+mn-lt"/>
              </a:rPr>
              <a:t>FSIS</a:t>
            </a:r>
            <a:r>
              <a:rPr lang="zh-CN" altLang="en-US" sz="2100" b="1" dirty="0">
                <a:latin typeface="+mn-lt"/>
              </a:rPr>
              <a:t> </a:t>
            </a:r>
            <a:r>
              <a:rPr lang="en-US" altLang="zh-CN" sz="2100" b="1" dirty="0">
                <a:latin typeface="+mn-lt"/>
              </a:rPr>
              <a:t>on</a:t>
            </a:r>
            <a:r>
              <a:rPr lang="zh-CN" altLang="en-US" sz="2100" b="1" dirty="0">
                <a:latin typeface="+mn-lt"/>
              </a:rPr>
              <a:t> </a:t>
            </a:r>
            <a:r>
              <a:rPr lang="en-US" altLang="zh-CN" sz="2100" b="1" dirty="0">
                <a:latin typeface="+mn-lt"/>
              </a:rPr>
              <a:t>MS-COCO</a:t>
            </a:r>
            <a:endParaRPr lang="zh-CN" altLang="en-US" sz="2100" b="1" dirty="0">
              <a:latin typeface="+mn-lt"/>
            </a:endParaRPr>
          </a:p>
        </p:txBody>
      </p:sp>
      <p:sp>
        <p:nvSpPr>
          <p:cNvPr id="903" name="文本框 902">
            <a:extLst>
              <a:ext uri="{FF2B5EF4-FFF2-40B4-BE49-F238E27FC236}">
                <a16:creationId xmlns:a16="http://schemas.microsoft.com/office/drawing/2014/main" id="{07DA6FC3-139E-EB91-A8C6-51A151550052}"/>
              </a:ext>
            </a:extLst>
          </p:cNvPr>
          <p:cNvSpPr txBox="1"/>
          <p:nvPr/>
        </p:nvSpPr>
        <p:spPr>
          <a:xfrm>
            <a:off x="23417603" y="8409388"/>
            <a:ext cx="3734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Table 5: FSIS</a:t>
            </a:r>
            <a:r>
              <a:rPr lang="zh-CN" altLang="en-US" sz="1400" dirty="0"/>
              <a:t> </a:t>
            </a:r>
            <a:r>
              <a:rPr lang="en-US" altLang="zh-CN" sz="1400" dirty="0"/>
              <a:t>comparisons on</a:t>
            </a:r>
            <a:r>
              <a:rPr lang="zh-CN" altLang="en-US" sz="1400" dirty="0"/>
              <a:t> </a:t>
            </a:r>
            <a:r>
              <a:rPr lang="en-US" altLang="zh-CN" sz="1400" dirty="0"/>
              <a:t>MS-COCO.</a:t>
            </a:r>
            <a:endParaRPr lang="zh-CN" altLang="en-US" dirty="0"/>
          </a:p>
        </p:txBody>
      </p:sp>
      <p:sp>
        <p:nvSpPr>
          <p:cNvPr id="905" name="文本框 904">
            <a:extLst>
              <a:ext uri="{FF2B5EF4-FFF2-40B4-BE49-F238E27FC236}">
                <a16:creationId xmlns:a16="http://schemas.microsoft.com/office/drawing/2014/main" id="{E703FD53-FE93-F606-AD50-927A4FC756F0}"/>
              </a:ext>
            </a:extLst>
          </p:cNvPr>
          <p:cNvSpPr txBox="1"/>
          <p:nvPr/>
        </p:nvSpPr>
        <p:spPr>
          <a:xfrm>
            <a:off x="23417603" y="10285349"/>
            <a:ext cx="3734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Table 6: </a:t>
            </a:r>
            <a:r>
              <a:rPr lang="en-US" altLang="zh-CN" sz="1400" dirty="0" err="1"/>
              <a:t>gFSIS</a:t>
            </a:r>
            <a:r>
              <a:rPr lang="zh-CN" altLang="en-US" sz="1400" dirty="0"/>
              <a:t> </a:t>
            </a:r>
            <a:r>
              <a:rPr lang="en-US" altLang="zh-CN" sz="1400" dirty="0"/>
              <a:t>comparisons on</a:t>
            </a:r>
            <a:r>
              <a:rPr lang="zh-CN" altLang="en-US" sz="1400" dirty="0"/>
              <a:t> </a:t>
            </a:r>
            <a:r>
              <a:rPr lang="en-US" altLang="zh-CN" sz="1400" dirty="0"/>
              <a:t>MS-COCO.</a:t>
            </a:r>
            <a:endParaRPr lang="zh-CN" altLang="en-US" dirty="0"/>
          </a:p>
        </p:txBody>
      </p:sp>
      <p:sp>
        <p:nvSpPr>
          <p:cNvPr id="908" name="文本框 907">
            <a:extLst>
              <a:ext uri="{FF2B5EF4-FFF2-40B4-BE49-F238E27FC236}">
                <a16:creationId xmlns:a16="http://schemas.microsoft.com/office/drawing/2014/main" id="{E3FB833F-9002-DB11-0B43-741F176089D3}"/>
              </a:ext>
            </a:extLst>
          </p:cNvPr>
          <p:cNvSpPr txBox="1"/>
          <p:nvPr/>
        </p:nvSpPr>
        <p:spPr>
          <a:xfrm>
            <a:off x="22000862" y="13329498"/>
            <a:ext cx="834808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100" b="1" dirty="0">
                <a:latin typeface="+mn-lt"/>
              </a:rPr>
              <a:t>4.3</a:t>
            </a:r>
            <a:r>
              <a:rPr lang="zh-CN" altLang="en-US" sz="2100" b="1" dirty="0">
                <a:latin typeface="+mn-lt"/>
              </a:rPr>
              <a:t> </a:t>
            </a:r>
            <a:r>
              <a:rPr lang="en-US" altLang="zh-CN" sz="2100" b="1" dirty="0">
                <a:latin typeface="+mn-lt"/>
              </a:rPr>
              <a:t>Ablation</a:t>
            </a:r>
            <a:r>
              <a:rPr lang="zh-CN" altLang="en-US" sz="2100" b="1" dirty="0">
                <a:latin typeface="+mn-lt"/>
              </a:rPr>
              <a:t> </a:t>
            </a:r>
            <a:r>
              <a:rPr lang="en-US" altLang="zh-CN" sz="2100" b="1" dirty="0">
                <a:latin typeface="+mn-lt"/>
              </a:rPr>
              <a:t>study</a:t>
            </a:r>
            <a:endParaRPr lang="zh-CN" altLang="en-US" sz="2100" b="1" dirty="0">
              <a:latin typeface="+mn-lt"/>
            </a:endParaRPr>
          </a:p>
        </p:txBody>
      </p:sp>
      <p:pic>
        <p:nvPicPr>
          <p:cNvPr id="909" name="图片 908" descr="表格&#10;&#10;描述已自动生成">
            <a:extLst>
              <a:ext uri="{FF2B5EF4-FFF2-40B4-BE49-F238E27FC236}">
                <a16:creationId xmlns:a16="http://schemas.microsoft.com/office/drawing/2014/main" id="{5E31EF07-17EE-80B7-FE4A-A7E651D4F8D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095" y="14025343"/>
            <a:ext cx="5989497" cy="2138003"/>
          </a:xfrm>
          <a:prstGeom prst="rect">
            <a:avLst/>
          </a:prstGeom>
        </p:spPr>
      </p:pic>
      <p:sp>
        <p:nvSpPr>
          <p:cNvPr id="911" name="文本框 910">
            <a:extLst>
              <a:ext uri="{FF2B5EF4-FFF2-40B4-BE49-F238E27FC236}">
                <a16:creationId xmlns:a16="http://schemas.microsoft.com/office/drawing/2014/main" id="{994449A8-D84F-E2BE-0BB9-BEF1ACAAEAF5}"/>
              </a:ext>
            </a:extLst>
          </p:cNvPr>
          <p:cNvSpPr txBox="1"/>
          <p:nvPr/>
        </p:nvSpPr>
        <p:spPr>
          <a:xfrm>
            <a:off x="21926204" y="13718201"/>
            <a:ext cx="59894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400" dirty="0"/>
              <a:t>Table 7: The</a:t>
            </a:r>
            <a:r>
              <a:rPr lang="zh-CN" altLang="en-US" sz="1400" dirty="0"/>
              <a:t> </a:t>
            </a:r>
            <a:r>
              <a:rPr lang="en-US" altLang="zh-CN" sz="1400" dirty="0"/>
              <a:t>effects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DC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PCB</a:t>
            </a:r>
            <a:r>
              <a:rPr lang="zh-CN" altLang="en-US" sz="1400" dirty="0"/>
              <a:t> </a:t>
            </a: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b="1" i="1" dirty="0"/>
              <a:t>FSIS</a:t>
            </a:r>
            <a:r>
              <a:rPr lang="zh-CN" altLang="en-US" sz="1400" dirty="0"/>
              <a:t>  </a:t>
            </a:r>
            <a:r>
              <a:rPr lang="en-US" altLang="zh-CN" sz="1400" dirty="0"/>
              <a:t>performance</a:t>
            </a:r>
            <a:r>
              <a:rPr lang="zh-CN" altLang="en-US" sz="1400" dirty="0"/>
              <a:t> </a:t>
            </a:r>
            <a:r>
              <a:rPr lang="en-US" altLang="zh-CN" sz="1400" dirty="0"/>
              <a:t>on</a:t>
            </a:r>
            <a:r>
              <a:rPr lang="zh-CN" altLang="en-US" sz="1400" dirty="0"/>
              <a:t> </a:t>
            </a:r>
            <a:r>
              <a:rPr lang="en-US" altLang="zh-CN" sz="1400" dirty="0"/>
              <a:t>MS-COCO.</a:t>
            </a:r>
            <a:r>
              <a:rPr lang="zh-CN" altLang="en-US" sz="1400" dirty="0"/>
              <a:t>          </a:t>
            </a:r>
            <a:endParaRPr lang="en-US" altLang="zh-CN" sz="1400" dirty="0"/>
          </a:p>
        </p:txBody>
      </p:sp>
      <p:pic>
        <p:nvPicPr>
          <p:cNvPr id="912" name="图片 911" descr="图表, 折线图, 直方图&#10;&#10;描述已自动生成">
            <a:extLst>
              <a:ext uri="{FF2B5EF4-FFF2-40B4-BE49-F238E27FC236}">
                <a16:creationId xmlns:a16="http://schemas.microsoft.com/office/drawing/2014/main" id="{0FC0B791-FDE6-6541-189A-480FB92E201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674" y="13700680"/>
            <a:ext cx="7551211" cy="3359179"/>
          </a:xfrm>
          <a:prstGeom prst="rect">
            <a:avLst/>
          </a:prstGeom>
        </p:spPr>
      </p:pic>
      <p:pic>
        <p:nvPicPr>
          <p:cNvPr id="913" name="图片 912" descr="\documentclass{article}&#10;\usepackage{amsmath}&#10;\pagestyle{empty}&#10;\begin{document}&#10;&#10;$\frac{\partial \mathcal{L}_{\rm{CLS}}^{\rm{bg}}} {\partial {\theta_{cls}}} =\vec m (\vec{\bar p} - \vec y^{\rm{bg}}) \frac{\partial \vec x}{\theta_{cls}}$&#10;&#10;\end{document}" title="IguanaTex Bitmap Display">
            <a:extLst>
              <a:ext uri="{FF2B5EF4-FFF2-40B4-BE49-F238E27FC236}">
                <a16:creationId xmlns:a16="http://schemas.microsoft.com/office/drawing/2014/main" id="{F4EBC123-1E8C-367D-0881-36F034B82D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9596" y="15828725"/>
            <a:ext cx="2565400" cy="431800"/>
          </a:xfrm>
          <a:prstGeom prst="rect">
            <a:avLst/>
          </a:prstGeom>
        </p:spPr>
      </p:pic>
      <p:sp>
        <p:nvSpPr>
          <p:cNvPr id="915" name="圆角矩形 914">
            <a:extLst>
              <a:ext uri="{FF2B5EF4-FFF2-40B4-BE49-F238E27FC236}">
                <a16:creationId xmlns:a16="http://schemas.microsoft.com/office/drawing/2014/main" id="{396398AB-2B93-3841-5924-7DC97A71EFF2}"/>
              </a:ext>
            </a:extLst>
          </p:cNvPr>
          <p:cNvSpPr/>
          <p:nvPr/>
        </p:nvSpPr>
        <p:spPr bwMode="auto">
          <a:xfrm>
            <a:off x="18163549" y="14172963"/>
            <a:ext cx="3020363" cy="750560"/>
          </a:xfrm>
          <a:prstGeom prst="roundRect">
            <a:avLst/>
          </a:prstGeom>
          <a:noFill/>
          <a:ln w="31750" cap="flat" cmpd="sng" algn="ctr">
            <a:solidFill>
              <a:srgbClr val="AFBCE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16" name="圆角矩形 915">
            <a:extLst>
              <a:ext uri="{FF2B5EF4-FFF2-40B4-BE49-F238E27FC236}">
                <a16:creationId xmlns:a16="http://schemas.microsoft.com/office/drawing/2014/main" id="{DDF66346-81F2-C182-B334-8E1C468049E3}"/>
              </a:ext>
            </a:extLst>
          </p:cNvPr>
          <p:cNvSpPr/>
          <p:nvPr/>
        </p:nvSpPr>
        <p:spPr bwMode="auto">
          <a:xfrm>
            <a:off x="18163548" y="15667310"/>
            <a:ext cx="3020363" cy="737479"/>
          </a:xfrm>
          <a:prstGeom prst="roundRect">
            <a:avLst/>
          </a:prstGeom>
          <a:noFill/>
          <a:ln w="31750" cap="flat" cmpd="sng" algn="ctr">
            <a:solidFill>
              <a:srgbClr val="F1CAC3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17" name="矩形 916">
            <a:extLst>
              <a:ext uri="{FF2B5EF4-FFF2-40B4-BE49-F238E27FC236}">
                <a16:creationId xmlns:a16="http://schemas.microsoft.com/office/drawing/2014/main" id="{5607AF47-DC13-4D1A-2976-E90D78A9C533}"/>
              </a:ext>
            </a:extLst>
          </p:cNvPr>
          <p:cNvSpPr/>
          <p:nvPr/>
        </p:nvSpPr>
        <p:spPr bwMode="auto">
          <a:xfrm>
            <a:off x="19296153" y="15965354"/>
            <a:ext cx="231575" cy="22341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18" name="文本框 917">
            <a:extLst>
              <a:ext uri="{FF2B5EF4-FFF2-40B4-BE49-F238E27FC236}">
                <a16:creationId xmlns:a16="http://schemas.microsoft.com/office/drawing/2014/main" id="{6DE9A429-E4F1-8FB2-4339-5FDF4CA806CC}"/>
              </a:ext>
            </a:extLst>
          </p:cNvPr>
          <p:cNvSpPr txBox="1"/>
          <p:nvPr/>
        </p:nvSpPr>
        <p:spPr>
          <a:xfrm>
            <a:off x="18088076" y="13774814"/>
            <a:ext cx="3020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+mn-lt"/>
                <a:ea typeface="Microsoft YaHei" panose="020B0503020204020204" pitchFamily="34" charset="-122"/>
              </a:rPr>
              <a:t>P</a:t>
            </a:r>
            <a:r>
              <a:rPr lang="zh-CN" altLang="en-US" sz="2000" dirty="0">
                <a:latin typeface="+mn-lt"/>
                <a:ea typeface="Microsoft YaHei" panose="020B0503020204020204" pitchFamily="34" charset="-122"/>
              </a:rPr>
              <a:t>ositive hea</a:t>
            </a:r>
            <a:r>
              <a:rPr lang="en-US" altLang="zh-CN" sz="2000" dirty="0">
                <a:latin typeface="+mn-lt"/>
                <a:ea typeface="Microsoft YaHei" panose="020B0503020204020204" pitchFamily="34" charset="-122"/>
              </a:rPr>
              <a:t>d:</a:t>
            </a:r>
            <a:endParaRPr lang="zh-CN" altLang="en-US" sz="2000" dirty="0">
              <a:latin typeface="+mn-lt"/>
            </a:endParaRPr>
          </a:p>
        </p:txBody>
      </p:sp>
      <p:sp>
        <p:nvSpPr>
          <p:cNvPr id="919" name="文本框 918">
            <a:extLst>
              <a:ext uri="{FF2B5EF4-FFF2-40B4-BE49-F238E27FC236}">
                <a16:creationId xmlns:a16="http://schemas.microsoft.com/office/drawing/2014/main" id="{57D0C9C5-F9BC-5DF1-30BC-FDEFD633D7CE}"/>
              </a:ext>
            </a:extLst>
          </p:cNvPr>
          <p:cNvSpPr txBox="1"/>
          <p:nvPr/>
        </p:nvSpPr>
        <p:spPr>
          <a:xfrm>
            <a:off x="18112114" y="15250461"/>
            <a:ext cx="3020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+mn-lt"/>
                <a:ea typeface="Microsoft YaHei" panose="020B0503020204020204" pitchFamily="34" charset="-122"/>
              </a:rPr>
              <a:t>Negative</a:t>
            </a:r>
            <a:r>
              <a:rPr lang="zh-CN" altLang="en-US" sz="2000" dirty="0">
                <a:latin typeface="+mn-lt"/>
                <a:ea typeface="Microsoft YaHei" panose="020B0503020204020204" pitchFamily="34" charset="-122"/>
              </a:rPr>
              <a:t> hea</a:t>
            </a:r>
            <a:r>
              <a:rPr lang="en-US" altLang="zh-CN" sz="2000" dirty="0">
                <a:latin typeface="+mn-lt"/>
                <a:ea typeface="Microsoft YaHei" panose="020B0503020204020204" pitchFamily="34" charset="-122"/>
              </a:rPr>
              <a:t>d:</a:t>
            </a:r>
            <a:endParaRPr lang="zh-CN" altLang="en-US" sz="2000" dirty="0">
              <a:latin typeface="+mn-lt"/>
            </a:endParaRPr>
          </a:p>
        </p:txBody>
      </p:sp>
      <p:sp>
        <p:nvSpPr>
          <p:cNvPr id="921" name="文本框 920">
            <a:extLst>
              <a:ext uri="{FF2B5EF4-FFF2-40B4-BE49-F238E27FC236}">
                <a16:creationId xmlns:a16="http://schemas.microsoft.com/office/drawing/2014/main" id="{798AFDAA-87DA-94E1-D47B-BB9E30934EFE}"/>
              </a:ext>
            </a:extLst>
          </p:cNvPr>
          <p:cNvSpPr txBox="1"/>
          <p:nvPr/>
        </p:nvSpPr>
        <p:spPr>
          <a:xfrm>
            <a:off x="10609806" y="13562911"/>
            <a:ext cx="290252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100" dirty="0">
                <a:solidFill>
                  <a:srgbClr val="344854"/>
                </a:solidFill>
              </a:rPr>
              <a:t>Gradient optimization:</a:t>
            </a:r>
          </a:p>
        </p:txBody>
      </p:sp>
      <p:pic>
        <p:nvPicPr>
          <p:cNvPr id="922" name="图片 921">
            <a:extLst>
              <a:ext uri="{FF2B5EF4-FFF2-40B4-BE49-F238E27FC236}">
                <a16:creationId xmlns:a16="http://schemas.microsoft.com/office/drawing/2014/main" id="{CB6923A3-92B1-71D4-2802-F63AF5F743E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491969" y="17757633"/>
            <a:ext cx="7512069" cy="2781612"/>
          </a:xfrm>
          <a:prstGeom prst="rect">
            <a:avLst/>
          </a:prstGeom>
        </p:spPr>
      </p:pic>
      <p:sp>
        <p:nvSpPr>
          <p:cNvPr id="923" name="文本框 922">
            <a:extLst>
              <a:ext uri="{FF2B5EF4-FFF2-40B4-BE49-F238E27FC236}">
                <a16:creationId xmlns:a16="http://schemas.microsoft.com/office/drawing/2014/main" id="{A1C3C2FC-2F02-D6EA-2227-AACFD59E094D}"/>
              </a:ext>
            </a:extLst>
          </p:cNvPr>
          <p:cNvSpPr txBox="1"/>
          <p:nvPr/>
        </p:nvSpPr>
        <p:spPr>
          <a:xfrm>
            <a:off x="10637777" y="16948146"/>
            <a:ext cx="10075371" cy="840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100" dirty="0">
                <a:solidFill>
                  <a:srgbClr val="344854"/>
                </a:solidFill>
              </a:rPr>
              <a:t>Generalization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ability: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100" dirty="0">
                <a:solidFill>
                  <a:srgbClr val="344854"/>
                </a:solidFill>
              </a:rPr>
              <a:t>measuring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with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Recall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and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 err="1">
                <a:solidFill>
                  <a:srgbClr val="344854"/>
                </a:solidFill>
              </a:rPr>
              <a:t>mRecall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of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all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foreground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instances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on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testing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images.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endParaRPr lang="en-US" altLang="zh-CN" sz="2100" dirty="0">
              <a:solidFill>
                <a:srgbClr val="344854"/>
              </a:solidFill>
            </a:endParaRPr>
          </a:p>
        </p:txBody>
      </p:sp>
      <p:sp>
        <p:nvSpPr>
          <p:cNvPr id="925" name="文本框 924">
            <a:extLst>
              <a:ext uri="{FF2B5EF4-FFF2-40B4-BE49-F238E27FC236}">
                <a16:creationId xmlns:a16="http://schemas.microsoft.com/office/drawing/2014/main" id="{16814743-5100-AE2F-0205-A16960F6B3D0}"/>
              </a:ext>
            </a:extLst>
          </p:cNvPr>
          <p:cNvSpPr txBox="1"/>
          <p:nvPr/>
        </p:nvSpPr>
        <p:spPr>
          <a:xfrm>
            <a:off x="17782274" y="17830353"/>
            <a:ext cx="360085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100" dirty="0">
                <a:solidFill>
                  <a:srgbClr val="344854"/>
                </a:solidFill>
              </a:rPr>
              <a:t>The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Recall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&amp;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 err="1">
                <a:solidFill>
                  <a:srgbClr val="344854"/>
                </a:solidFill>
              </a:rPr>
              <a:t>mRecall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values of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decoupling classifier are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higher that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of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standard one on each shot for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both FSIS and </a:t>
            </a:r>
            <a:r>
              <a:rPr lang="en-US" altLang="zh-CN" sz="2100" dirty="0" err="1">
                <a:solidFill>
                  <a:srgbClr val="344854"/>
                </a:solidFill>
              </a:rPr>
              <a:t>gFSIS</a:t>
            </a:r>
            <a:r>
              <a:rPr lang="en-US" altLang="zh-CN" sz="2100" dirty="0">
                <a:solidFill>
                  <a:srgbClr val="344854"/>
                </a:solidFill>
              </a:rPr>
              <a:t>.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This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means that our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decoupling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classifier is helpful to mitigate biased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classification.</a:t>
            </a:r>
            <a:endParaRPr lang="zh-CN" altLang="en-US" sz="2100" dirty="0">
              <a:solidFill>
                <a:srgbClr val="344854"/>
              </a:solidFill>
            </a:endParaRPr>
          </a:p>
        </p:txBody>
      </p:sp>
      <p:sp>
        <p:nvSpPr>
          <p:cNvPr id="927" name="文本框 926">
            <a:extLst>
              <a:ext uri="{FF2B5EF4-FFF2-40B4-BE49-F238E27FC236}">
                <a16:creationId xmlns:a16="http://schemas.microsoft.com/office/drawing/2014/main" id="{CCD40C85-F52E-6E6F-5782-36244E16EFF2}"/>
              </a:ext>
            </a:extLst>
          </p:cNvPr>
          <p:cNvSpPr txBox="1"/>
          <p:nvPr/>
        </p:nvSpPr>
        <p:spPr>
          <a:xfrm>
            <a:off x="21960360" y="16241011"/>
            <a:ext cx="694078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100" b="1" dirty="0">
                <a:solidFill>
                  <a:schemeClr val="tx1"/>
                </a:solidFill>
              </a:rPr>
              <a:t>4.4</a:t>
            </a:r>
            <a:r>
              <a:rPr lang="zh-CN" altLang="en-US" sz="2100" b="1" dirty="0">
                <a:solidFill>
                  <a:schemeClr val="tx1"/>
                </a:solidFill>
              </a:rPr>
              <a:t> </a:t>
            </a:r>
            <a:r>
              <a:rPr lang="en-US" altLang="zh-CN" sz="2100" b="1" dirty="0">
                <a:solidFill>
                  <a:schemeClr val="tx1"/>
                </a:solidFill>
              </a:rPr>
              <a:t>Qualitative Evaluation </a:t>
            </a:r>
          </a:p>
        </p:txBody>
      </p:sp>
      <p:pic>
        <p:nvPicPr>
          <p:cNvPr id="928" name="图片 927">
            <a:extLst>
              <a:ext uri="{FF2B5EF4-FFF2-40B4-BE49-F238E27FC236}">
                <a16:creationId xmlns:a16="http://schemas.microsoft.com/office/drawing/2014/main" id="{73632242-174A-01A5-AD81-0F8BB9B82B5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1732821" y="16701952"/>
            <a:ext cx="6940782" cy="3905791"/>
          </a:xfrm>
          <a:prstGeom prst="rect">
            <a:avLst/>
          </a:prstGeom>
        </p:spPr>
      </p:pic>
      <p:sp>
        <p:nvSpPr>
          <p:cNvPr id="930" name="文本框 929">
            <a:extLst>
              <a:ext uri="{FF2B5EF4-FFF2-40B4-BE49-F238E27FC236}">
                <a16:creationId xmlns:a16="http://schemas.microsoft.com/office/drawing/2014/main" id="{B5340355-494D-BAD4-FC37-9E1DC62DF933}"/>
              </a:ext>
            </a:extLst>
          </p:cNvPr>
          <p:cNvSpPr txBox="1"/>
          <p:nvPr/>
        </p:nvSpPr>
        <p:spPr>
          <a:xfrm>
            <a:off x="28171548" y="9122120"/>
            <a:ext cx="411692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100" b="1" dirty="0">
                <a:solidFill>
                  <a:srgbClr val="344854"/>
                </a:solidFill>
              </a:rPr>
              <a:t>FSOD</a:t>
            </a:r>
            <a:r>
              <a:rPr lang="zh-CN" altLang="en-US" sz="2100" b="1" dirty="0">
                <a:solidFill>
                  <a:srgbClr val="344854"/>
                </a:solidFill>
              </a:rPr>
              <a:t> </a:t>
            </a:r>
            <a:r>
              <a:rPr lang="en-US" altLang="zh-CN" sz="2100" b="1" dirty="0">
                <a:solidFill>
                  <a:srgbClr val="344854"/>
                </a:solidFill>
              </a:rPr>
              <a:t>and</a:t>
            </a:r>
            <a:r>
              <a:rPr lang="zh-CN" altLang="en-US" sz="2100" b="1" dirty="0">
                <a:solidFill>
                  <a:srgbClr val="344854"/>
                </a:solidFill>
              </a:rPr>
              <a:t> </a:t>
            </a:r>
            <a:r>
              <a:rPr lang="en-US" altLang="zh-CN" sz="2100" b="1" dirty="0" err="1">
                <a:solidFill>
                  <a:srgbClr val="344854"/>
                </a:solidFill>
              </a:rPr>
              <a:t>gFSOD</a:t>
            </a:r>
            <a:r>
              <a:rPr lang="en-US" altLang="zh-CN" sz="2100" b="1" dirty="0">
                <a:solidFill>
                  <a:srgbClr val="344854"/>
                </a:solidFill>
              </a:rPr>
              <a:t>:</a:t>
            </a:r>
            <a:r>
              <a:rPr lang="zh-CN" altLang="en-US" sz="2100" b="1" dirty="0">
                <a:solidFill>
                  <a:srgbClr val="344854"/>
                </a:solidFill>
              </a:rPr>
              <a:t> </a:t>
            </a:r>
            <a:endParaRPr lang="en-US" altLang="zh-CN" sz="2100" b="1" dirty="0">
              <a:solidFill>
                <a:srgbClr val="344854"/>
              </a:solidFill>
            </a:endParaRPr>
          </a:p>
          <a:p>
            <a:pPr algn="just"/>
            <a:r>
              <a:rPr lang="en-US" altLang="zh-CN" sz="2100" dirty="0">
                <a:solidFill>
                  <a:srgbClr val="344854"/>
                </a:solidFill>
              </a:rPr>
              <a:t>outperform SOTA methods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by a large margin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with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 err="1">
                <a:solidFill>
                  <a:srgbClr val="344854"/>
                </a:solidFill>
              </a:rPr>
              <a:t>gFSOD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setting;</a:t>
            </a:r>
          </a:p>
          <a:p>
            <a:pPr algn="just"/>
            <a:r>
              <a:rPr lang="en-US" altLang="zh-CN" sz="2100" dirty="0">
                <a:solidFill>
                  <a:srgbClr val="344854"/>
                </a:solidFill>
              </a:rPr>
              <a:t>better than SOTA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under most cases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with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FSOD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setting.</a:t>
            </a:r>
          </a:p>
          <a:p>
            <a:pPr algn="just"/>
            <a:endParaRPr lang="en-US" altLang="zh-CN" sz="2100" dirty="0">
              <a:solidFill>
                <a:srgbClr val="344854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b="1" dirty="0">
                <a:solidFill>
                  <a:srgbClr val="344854"/>
                </a:solidFill>
              </a:rPr>
              <a:t>FSIS</a:t>
            </a:r>
            <a:r>
              <a:rPr lang="zh-CN" altLang="en-US" sz="2100" b="1" dirty="0">
                <a:solidFill>
                  <a:srgbClr val="344854"/>
                </a:solidFill>
              </a:rPr>
              <a:t> </a:t>
            </a:r>
            <a:r>
              <a:rPr lang="en-US" altLang="zh-CN" sz="2100" b="1" dirty="0">
                <a:solidFill>
                  <a:srgbClr val="344854"/>
                </a:solidFill>
              </a:rPr>
              <a:t>and</a:t>
            </a:r>
            <a:r>
              <a:rPr lang="zh-CN" altLang="en-US" sz="2100" b="1" dirty="0">
                <a:solidFill>
                  <a:srgbClr val="344854"/>
                </a:solidFill>
              </a:rPr>
              <a:t> </a:t>
            </a:r>
            <a:r>
              <a:rPr lang="en-US" altLang="zh-CN" sz="2100" b="1" dirty="0" err="1">
                <a:solidFill>
                  <a:srgbClr val="344854"/>
                </a:solidFill>
              </a:rPr>
              <a:t>gFSIS</a:t>
            </a:r>
            <a:r>
              <a:rPr lang="en-US" altLang="zh-CN" sz="2100" b="1" dirty="0">
                <a:solidFill>
                  <a:srgbClr val="344854"/>
                </a:solidFill>
              </a:rPr>
              <a:t>:</a:t>
            </a:r>
          </a:p>
          <a:p>
            <a:pPr algn="just"/>
            <a:r>
              <a:rPr lang="en-US" altLang="zh-CN" sz="2100" dirty="0">
                <a:solidFill>
                  <a:srgbClr val="344854"/>
                </a:solidFill>
              </a:rPr>
              <a:t>achieve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SOTA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results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both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FSIS and </a:t>
            </a:r>
            <a:r>
              <a:rPr lang="en-US" altLang="zh-CN" sz="2100" dirty="0" err="1">
                <a:solidFill>
                  <a:srgbClr val="344854"/>
                </a:solidFill>
              </a:rPr>
              <a:t>gFSIS</a:t>
            </a:r>
            <a:r>
              <a:rPr lang="en-US" altLang="zh-CN" sz="2100" dirty="0">
                <a:solidFill>
                  <a:srgbClr val="344854"/>
                </a:solidFill>
              </a:rPr>
              <a:t>.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endParaRPr lang="en-US" altLang="zh-CN" sz="2100" dirty="0">
              <a:solidFill>
                <a:srgbClr val="344854"/>
              </a:solidFill>
            </a:endParaRPr>
          </a:p>
        </p:txBody>
      </p:sp>
      <p:sp>
        <p:nvSpPr>
          <p:cNvPr id="932" name="文本框 931">
            <a:extLst>
              <a:ext uri="{FF2B5EF4-FFF2-40B4-BE49-F238E27FC236}">
                <a16:creationId xmlns:a16="http://schemas.microsoft.com/office/drawing/2014/main" id="{E2306627-0C65-1301-7934-3C9C2BC659B2}"/>
              </a:ext>
            </a:extLst>
          </p:cNvPr>
          <p:cNvSpPr txBox="1"/>
          <p:nvPr/>
        </p:nvSpPr>
        <p:spPr>
          <a:xfrm>
            <a:off x="28192316" y="13502961"/>
            <a:ext cx="424445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00" b="1" dirty="0">
                <a:solidFill>
                  <a:srgbClr val="344854"/>
                </a:solidFill>
              </a:rPr>
              <a:t>Effectiveness</a:t>
            </a:r>
            <a:r>
              <a:rPr lang="en-US" altLang="zh-CN" sz="2100" dirty="0">
                <a:solidFill>
                  <a:srgbClr val="344854"/>
                </a:solidFill>
              </a:rPr>
              <a:t>: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endParaRPr lang="en-US" altLang="zh-CN" sz="2100" dirty="0">
              <a:solidFill>
                <a:srgbClr val="344854"/>
              </a:solidFill>
            </a:endParaRPr>
          </a:p>
          <a:p>
            <a:r>
              <a:rPr lang="en-US" altLang="zh-CN" sz="2100" dirty="0">
                <a:solidFill>
                  <a:srgbClr val="344854"/>
                </a:solidFill>
              </a:rPr>
              <a:t>It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is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effective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not only on novel classes but also on base classes;</a:t>
            </a:r>
          </a:p>
          <a:p>
            <a:endParaRPr lang="en-US" altLang="zh-CN" sz="2100" dirty="0">
              <a:solidFill>
                <a:srgbClr val="344854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sz="2100" b="1" dirty="0">
                <a:solidFill>
                  <a:srgbClr val="344854"/>
                </a:solidFill>
              </a:rPr>
              <a:t>Efficiency</a:t>
            </a:r>
            <a:r>
              <a:rPr lang="en-US" altLang="zh-CN" sz="2100" dirty="0">
                <a:solidFill>
                  <a:srgbClr val="344854"/>
                </a:solidFill>
              </a:rPr>
              <a:t>: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endParaRPr lang="en-US" altLang="zh-CN" sz="2100" dirty="0">
              <a:solidFill>
                <a:srgbClr val="344854"/>
              </a:solidFill>
            </a:endParaRPr>
          </a:p>
          <a:p>
            <a:pPr algn="just"/>
            <a:r>
              <a:rPr lang="en-US" altLang="zh-CN" sz="2100" dirty="0">
                <a:solidFill>
                  <a:srgbClr val="344854"/>
                </a:solidFill>
              </a:rPr>
              <a:t>no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any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additional parameters or computation costs.</a:t>
            </a:r>
          </a:p>
        </p:txBody>
      </p:sp>
      <p:sp>
        <p:nvSpPr>
          <p:cNvPr id="934" name="Rectangle 38">
            <a:extLst>
              <a:ext uri="{FF2B5EF4-FFF2-40B4-BE49-F238E27FC236}">
                <a16:creationId xmlns:a16="http://schemas.microsoft.com/office/drawing/2014/main" id="{ED8828CB-99A8-A80A-E4E4-D783F48500AD}"/>
              </a:ext>
            </a:extLst>
          </p:cNvPr>
          <p:cNvSpPr/>
          <p:nvPr/>
        </p:nvSpPr>
        <p:spPr>
          <a:xfrm>
            <a:off x="426447" y="3333971"/>
            <a:ext cx="9748560" cy="4864405"/>
          </a:xfrm>
          <a:prstGeom prst="rect">
            <a:avLst/>
          </a:prstGeom>
          <a:noFill/>
          <a:ln w="1270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700" dirty="0">
              <a:latin typeface="Palatino Linotype" panose="02040502050505030304" pitchFamily="18" charset="0"/>
            </a:endParaRPr>
          </a:p>
        </p:txBody>
      </p:sp>
      <p:sp>
        <p:nvSpPr>
          <p:cNvPr id="936" name="Rectangle 38">
            <a:extLst>
              <a:ext uri="{FF2B5EF4-FFF2-40B4-BE49-F238E27FC236}">
                <a16:creationId xmlns:a16="http://schemas.microsoft.com/office/drawing/2014/main" id="{F872A783-338E-9778-DC6E-252DD1E54CCF}"/>
              </a:ext>
            </a:extLst>
          </p:cNvPr>
          <p:cNvSpPr/>
          <p:nvPr/>
        </p:nvSpPr>
        <p:spPr>
          <a:xfrm>
            <a:off x="414955" y="8472061"/>
            <a:ext cx="9780786" cy="12280868"/>
          </a:xfrm>
          <a:prstGeom prst="rect">
            <a:avLst/>
          </a:prstGeom>
          <a:noFill/>
          <a:ln w="1270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700" dirty="0">
              <a:latin typeface="Palatino Linotype" panose="02040502050505030304" pitchFamily="18" charset="0"/>
            </a:endParaRPr>
          </a:p>
        </p:txBody>
      </p:sp>
      <p:sp>
        <p:nvSpPr>
          <p:cNvPr id="937" name="Rectangle 38">
            <a:extLst>
              <a:ext uri="{FF2B5EF4-FFF2-40B4-BE49-F238E27FC236}">
                <a16:creationId xmlns:a16="http://schemas.microsoft.com/office/drawing/2014/main" id="{58C4E8BA-22AA-6180-6AB6-8D7F22EEA4F8}"/>
              </a:ext>
            </a:extLst>
          </p:cNvPr>
          <p:cNvSpPr/>
          <p:nvPr/>
        </p:nvSpPr>
        <p:spPr>
          <a:xfrm>
            <a:off x="10432604" y="3358893"/>
            <a:ext cx="11074126" cy="17394036"/>
          </a:xfrm>
          <a:prstGeom prst="rect">
            <a:avLst/>
          </a:prstGeom>
          <a:noFill/>
          <a:ln w="1270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700" dirty="0">
              <a:latin typeface="Palatino Linotype" panose="02040502050505030304" pitchFamily="18" charset="0"/>
            </a:endParaRPr>
          </a:p>
        </p:txBody>
      </p:sp>
      <p:sp>
        <p:nvSpPr>
          <p:cNvPr id="938" name="Rectangle 38">
            <a:extLst>
              <a:ext uri="{FF2B5EF4-FFF2-40B4-BE49-F238E27FC236}">
                <a16:creationId xmlns:a16="http://schemas.microsoft.com/office/drawing/2014/main" id="{BB83F740-2B90-D92A-721B-AB8604227EEB}"/>
              </a:ext>
            </a:extLst>
          </p:cNvPr>
          <p:cNvSpPr/>
          <p:nvPr/>
        </p:nvSpPr>
        <p:spPr>
          <a:xfrm>
            <a:off x="21747567" y="3382933"/>
            <a:ext cx="10728000" cy="17394036"/>
          </a:xfrm>
          <a:prstGeom prst="rect">
            <a:avLst/>
          </a:prstGeom>
          <a:noFill/>
          <a:ln w="1270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700" dirty="0">
              <a:latin typeface="Palatino Linotype" panose="02040502050505030304" pitchFamily="18" charset="0"/>
            </a:endParaRPr>
          </a:p>
        </p:txBody>
      </p: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E3AC565C-D866-55CD-3797-D1010F90AB70}"/>
              </a:ext>
            </a:extLst>
          </p:cNvPr>
          <p:cNvCxnSpPr>
            <a:cxnSpLocks/>
          </p:cNvCxnSpPr>
          <p:nvPr/>
        </p:nvCxnSpPr>
        <p:spPr>
          <a:xfrm flipV="1">
            <a:off x="10404895" y="12759823"/>
            <a:ext cx="11074126" cy="130909"/>
          </a:xfrm>
          <a:prstGeom prst="line">
            <a:avLst/>
          </a:prstGeom>
          <a:ln w="92075">
            <a:solidFill>
              <a:srgbClr val="DEECF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3" name="文本框 942">
            <a:extLst>
              <a:ext uri="{FF2B5EF4-FFF2-40B4-BE49-F238E27FC236}">
                <a16:creationId xmlns:a16="http://schemas.microsoft.com/office/drawing/2014/main" id="{E0CDAE2D-7175-4034-A9C8-FA8E69F9B508}"/>
              </a:ext>
            </a:extLst>
          </p:cNvPr>
          <p:cNvSpPr txBox="1"/>
          <p:nvPr/>
        </p:nvSpPr>
        <p:spPr>
          <a:xfrm>
            <a:off x="28496506" y="16238795"/>
            <a:ext cx="3859025" cy="4170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SzPts val="3400"/>
            </a:pPr>
            <a:r>
              <a:rPr lang="en-US" altLang="zh-CN" sz="3400" dirty="0">
                <a:solidFill>
                  <a:srgbClr val="FF9900"/>
                </a:solidFill>
                <a:latin typeface="+mj-lt"/>
                <a:ea typeface="微软雅黑" panose="020B0503020204020204" pitchFamily="34" charset="-122"/>
              </a:rPr>
              <a:t>5. Conclusions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altLang="zh-CN" sz="2100" dirty="0">
                <a:solidFill>
                  <a:srgbClr val="344854"/>
                </a:solidFill>
              </a:rPr>
              <a:t>rethink FSOD and FSIS from </a:t>
            </a:r>
            <a:r>
              <a:rPr lang="en-US" altLang="zh-CN" sz="2100" b="1" dirty="0">
                <a:solidFill>
                  <a:srgbClr val="344854"/>
                </a:solidFill>
              </a:rPr>
              <a:t>label completeness perspective</a:t>
            </a:r>
            <a:r>
              <a:rPr lang="en-US" altLang="zh-CN" sz="2100" dirty="0">
                <a:solidFill>
                  <a:srgbClr val="344854"/>
                </a:solidFill>
              </a:rPr>
              <a:t>;</a:t>
            </a:r>
          </a:p>
          <a:p>
            <a:pPr marL="342900" indent="-342900" algn="just">
              <a:buFont typeface="Wingdings" pitchFamily="2" charset="2"/>
              <a:buChar char="ü"/>
            </a:pPr>
            <a:endParaRPr lang="en-US" altLang="zh-CN" sz="2100" dirty="0">
              <a:solidFill>
                <a:srgbClr val="344854"/>
              </a:solidFill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altLang="zh-CN" sz="2100" dirty="0">
                <a:solidFill>
                  <a:srgbClr val="344854"/>
                </a:solidFill>
              </a:rPr>
              <a:t>propose a </a:t>
            </a:r>
            <a:r>
              <a:rPr lang="en-US" altLang="zh-CN" sz="2100" b="1" dirty="0">
                <a:solidFill>
                  <a:srgbClr val="344854"/>
                </a:solidFill>
              </a:rPr>
              <a:t>simple but effective method</a:t>
            </a:r>
            <a:r>
              <a:rPr lang="en-US" altLang="zh-CN" sz="2100" dirty="0">
                <a:solidFill>
                  <a:srgbClr val="344854"/>
                </a:solidFill>
              </a:rPr>
              <a:t> for FSOD and FSIS;</a:t>
            </a:r>
          </a:p>
          <a:p>
            <a:pPr marL="342900" indent="-342900" algn="just">
              <a:buFont typeface="Wingdings" pitchFamily="2" charset="2"/>
              <a:buChar char="ü"/>
            </a:pPr>
            <a:endParaRPr lang="en-US" altLang="zh-CN" sz="2100" dirty="0">
              <a:solidFill>
                <a:srgbClr val="344854"/>
              </a:solidFill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altLang="zh-CN" sz="2100" dirty="0">
                <a:solidFill>
                  <a:srgbClr val="344854"/>
                </a:solidFill>
              </a:rPr>
              <a:t>achieve</a:t>
            </a:r>
            <a:r>
              <a:rPr lang="zh-CN" altLang="en-US" sz="2100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the </a:t>
            </a:r>
            <a:r>
              <a:rPr lang="en-US" altLang="zh-CN" sz="2100" b="1" dirty="0">
                <a:solidFill>
                  <a:srgbClr val="344854"/>
                </a:solidFill>
              </a:rPr>
              <a:t>state-of-the-art results both</a:t>
            </a:r>
            <a:r>
              <a:rPr lang="zh-CN" altLang="en-US" sz="2100" b="1" dirty="0">
                <a:solidFill>
                  <a:srgbClr val="344854"/>
                </a:solidFill>
              </a:rPr>
              <a:t> </a:t>
            </a:r>
            <a:r>
              <a:rPr lang="en-US" altLang="zh-CN" sz="2100" b="1" dirty="0">
                <a:solidFill>
                  <a:srgbClr val="344854"/>
                </a:solidFill>
              </a:rPr>
              <a:t>FSOD/FSIS</a:t>
            </a:r>
            <a:r>
              <a:rPr lang="zh-CN" altLang="en-US" sz="2100" b="1" dirty="0">
                <a:solidFill>
                  <a:srgbClr val="344854"/>
                </a:solidFill>
              </a:rPr>
              <a:t> </a:t>
            </a:r>
            <a:r>
              <a:rPr lang="en-US" altLang="zh-CN" sz="2100" b="1" dirty="0">
                <a:solidFill>
                  <a:srgbClr val="344854"/>
                </a:solidFill>
              </a:rPr>
              <a:t>and</a:t>
            </a:r>
            <a:r>
              <a:rPr lang="zh-CN" altLang="en-US" sz="2100" b="1" dirty="0">
                <a:solidFill>
                  <a:srgbClr val="344854"/>
                </a:solidFill>
              </a:rPr>
              <a:t> </a:t>
            </a:r>
            <a:r>
              <a:rPr lang="en-US" altLang="zh-CN" sz="2100" b="1" dirty="0" err="1">
                <a:solidFill>
                  <a:srgbClr val="344854"/>
                </a:solidFill>
              </a:rPr>
              <a:t>gFSOD</a:t>
            </a:r>
            <a:r>
              <a:rPr lang="en-US" altLang="zh-CN" sz="2100" b="1" dirty="0">
                <a:solidFill>
                  <a:srgbClr val="344854"/>
                </a:solidFill>
              </a:rPr>
              <a:t>/</a:t>
            </a:r>
            <a:r>
              <a:rPr lang="en-US" altLang="zh-CN" sz="2100" b="1" dirty="0" err="1">
                <a:solidFill>
                  <a:srgbClr val="344854"/>
                </a:solidFill>
              </a:rPr>
              <a:t>gFSIS</a:t>
            </a:r>
            <a:r>
              <a:rPr lang="en-US" altLang="zh-CN" sz="2100" b="1" dirty="0">
                <a:solidFill>
                  <a:srgbClr val="344854"/>
                </a:solidFill>
              </a:rPr>
              <a:t> </a:t>
            </a:r>
            <a:r>
              <a:rPr lang="en-US" altLang="zh-CN" sz="2100" dirty="0">
                <a:solidFill>
                  <a:srgbClr val="344854"/>
                </a:solidFill>
              </a:rPr>
              <a:t>setting.</a:t>
            </a:r>
            <a:endParaRPr lang="zh-CN" altLang="en-US" sz="2100" dirty="0">
              <a:solidFill>
                <a:srgbClr val="344854"/>
              </a:solidFill>
            </a:endParaRPr>
          </a:p>
        </p:txBody>
      </p:sp>
      <p:pic>
        <p:nvPicPr>
          <p:cNvPr id="945" name="图片 944" descr="文字图案&#10;&#10;描述已自动生成">
            <a:extLst>
              <a:ext uri="{FF2B5EF4-FFF2-40B4-BE49-F238E27FC236}">
                <a16:creationId xmlns:a16="http://schemas.microsoft.com/office/drawing/2014/main" id="{9D219718-A901-B197-B54D-619BBA6C7C30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5372778" y="644195"/>
            <a:ext cx="2162162" cy="216216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4E7DAB5-921A-4B42-69D2-B1A706AA6C9B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648288" y="4585469"/>
            <a:ext cx="5347612" cy="3406017"/>
          </a:xfrm>
          <a:prstGeom prst="rect">
            <a:avLst/>
          </a:prstGeom>
        </p:spPr>
      </p:pic>
      <p:pic>
        <p:nvPicPr>
          <p:cNvPr id="19" name="图片 18" descr="\documentclass{article}&#10;\usepackage{amsmath}&#10;\pagestyle{empty}&#10;\begin{document}&#10;&#10;$ \frac{\partial \mathcal{L}_{\rm{CLS}}^{\rm{fg}}} {\partial {\theta_{cls}}} =(\vec{\hat p} - \vec y^{\rm{fg}}) \frac{\partial \vec x}{\theta_{cls}}$&#10;&#10;&#10;\end{document}" title="IguanaTex Bitmap Display">
            <a:extLst>
              <a:ext uri="{FF2B5EF4-FFF2-40B4-BE49-F238E27FC236}">
                <a16:creationId xmlns:a16="http://schemas.microsoft.com/office/drawing/2014/main" id="{DA467ECA-79C5-D63D-9F76-E2366A910F6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661" y="14342417"/>
            <a:ext cx="2286000" cy="4318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2"/>
  <p:tag name="OUTPUTTYPE" val="PDF"/>
  <p:tag name="IGUANATEXVERSION" val="160"/>
  <p:tag name="LATEXADDIN" val="\documentclass{article}&#10;\usepackage{amsmath}&#10;\pagestyle{empty}&#10;\begin{document}&#10;&#10;$C_{base}$&#10;&#10;&#10;\end{document}"/>
  <p:tag name="IGUANATEXSIZE" val="20"/>
  <p:tag name="IGUANATEXCURSOR" val="91"/>
  <p:tag name="TRANSPARENCY" val="True"/>
  <p:tag name="LATEXENGINEID" val="0"/>
  <p:tag name="TEMPFOLDER" val="/private/var/folders/r7/m4t0hmw92_5d0lm1ctrrb2jw8j75s0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6"/>
  <p:tag name="OUTPUTTYPE" val="PDF"/>
  <p:tag name="IGUANATEXVERSION" val="160"/>
  <p:tag name="LATEXADDIN" val="\documentclass{article}&#10;\usepackage{amsmath}&#10;\pagestyle{empty}&#10;\begin{document}&#10;&#10;$C_{novel}$&#10;&#10;&#10;\end{document}"/>
  <p:tag name="IGUANATEXSIZE" val="20"/>
  <p:tag name="IGUANATEXCURSOR" val="92"/>
  <p:tag name="TRANSPARENCY" val="True"/>
  <p:tag name="LATEXENGINEID" val="0"/>
  <p:tag name="TEMPFOLDER" val="/private/var/folders/r7/m4t0hmw92_5d0lm1ctrrb2jw8j75s0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"/>
  <p:tag name="ORIGINALWIDTH" val="101"/>
  <p:tag name="OUTPUTTYPE" val="PDF"/>
  <p:tag name="IGUANATEXVERSION" val="160"/>
  <p:tag name="LATEXADDIN" val="\documentclass{article}&#10;\usepackage{amsmath}&#10;\pagestyle{empty}&#10;\begin{document}&#10;&#10;$\frac{\partial \mathcal{L}_{\rm{CLS}}^{\rm{bg}}} {\partial {\theta_{cls}}} =\vec m (\vec{\bar p} - \vec y^{\rm{bg}}) \frac{\partial \vec x}{\theta_{cls}}$&#10;&#10;\end{document}"/>
  <p:tag name="IGUANATEXSIZE" val="20"/>
  <p:tag name="IGUANATEXCURSOR" val="235"/>
  <p:tag name="TRANSPARENCY" val="True"/>
  <p:tag name="LATEXENGINEID" val="0"/>
  <p:tag name="TEMPFOLDER" val="/private/var/folders/r7/m4t0hmw92_5d0lm1ctrrb2jw8j75s0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"/>
  <p:tag name="ORIGINALWIDTH" val="90"/>
  <p:tag name="OUTPUTTYPE" val="PDF"/>
  <p:tag name="IGUANATEXVERSION" val="160"/>
  <p:tag name="LATEXADDIN" val="\documentclass{article}&#10;\usepackage{amsmath}&#10;\pagestyle{empty}&#10;\begin{document}&#10;&#10;$ \frac{\partial \mathcal{L}_{\rm{CLS}}^{\rm{fg}}} {\partial {\theta_{cls}}} =(\vec{\hat p} - \vec y^{\rm{fg}}) \frac{\partial \vec x}{\theta_{cls}}$&#10;&#10;&#10;\end{document}"/>
  <p:tag name="IGUANATEXSIZE" val="20"/>
  <p:tag name="IGUANATEXCURSOR" val="229"/>
  <p:tag name="TRANSPARENCY" val="True"/>
  <p:tag name="LATEXENGINEID" val="0"/>
  <p:tag name="TEMPFOLDER" val="/private/var/folders/r7/m4t0hmw92_5d0lm1ctrrb2jw8j75s0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577</Words>
  <Application>Microsoft Macintosh PowerPoint</Application>
  <PresentationFormat>自定义</PresentationFormat>
  <Paragraphs>96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Microsoft YaHei</vt:lpstr>
      <vt:lpstr>Arial</vt:lpstr>
      <vt:lpstr>Calibri</vt:lpstr>
      <vt:lpstr>Palatino Linotype</vt:lpstr>
      <vt:lpstr>Times New Roman</vt:lpstr>
      <vt:lpstr>Wingdings</vt:lpstr>
      <vt:lpstr>Office Theme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T160681</cp:lastModifiedBy>
  <cp:revision>8</cp:revision>
  <dcterms:modified xsi:type="dcterms:W3CDTF">2022-10-24T12:06:27Z</dcterms:modified>
</cp:coreProperties>
</file>